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8" d="100"/>
          <a:sy n="68" d="100"/>
        </p:scale>
        <p:origin x="1469"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hyperlink" Target="https://github.com/ChoyonUddin/IBM/blob/main/Applied%20Data%20Science%20Capstone%20Final%20Assingment/Notebooks/EDA_with_SQL.ipynb" TargetMode="External"/><Relationship Id="rId6" Type="http://schemas.openxmlformats.org/officeDocument/2006/relationships/image" Target="../media/image14.png"/><Relationship Id="rId11" Type="http://schemas.openxmlformats.org/officeDocument/2006/relationships/image" Target="../media/image19.svg"/><Relationship Id="rId5" Type="http://schemas.openxmlformats.org/officeDocument/2006/relationships/image" Target="../media/image13.sv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11" Type="http://schemas.openxmlformats.org/officeDocument/2006/relationships/hyperlink" Target="https://github.com/ChoyonUddin/IBM/blob/main/Applied%20Data%20Science%20Capstone%20Final%20Assingment/Notebooks/EDA_with_SQL.ipynb" TargetMode="External"/><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A0C6D3-4574-44FC-9F7F-2C0AAFAF4284}"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715A6C5D-4066-4ADB-A24B-096BAC57809C}">
      <dgm:prSet/>
      <dgm:spPr/>
      <dgm:t>
        <a:bodyPr/>
        <a:lstStyle/>
        <a:p>
          <a:r>
            <a:rPr lang="en-CA" b="0" i="0" baseline="0"/>
            <a:t>Loaded data set into IBM DB2 Database.</a:t>
          </a:r>
          <a:endParaRPr lang="en-US"/>
        </a:p>
      </dgm:t>
    </dgm:pt>
    <dgm:pt modelId="{3537E03A-E7B5-47BF-9237-818B09EF91C3}" type="parTrans" cxnId="{656CF243-53A7-42C6-9EFC-446C7921E6ED}">
      <dgm:prSet/>
      <dgm:spPr/>
      <dgm:t>
        <a:bodyPr/>
        <a:lstStyle/>
        <a:p>
          <a:endParaRPr lang="en-US"/>
        </a:p>
      </dgm:t>
    </dgm:pt>
    <dgm:pt modelId="{3DA55B71-B796-430A-A8F4-28DD091CF5F6}" type="sibTrans" cxnId="{656CF243-53A7-42C6-9EFC-446C7921E6ED}">
      <dgm:prSet/>
      <dgm:spPr/>
      <dgm:t>
        <a:bodyPr/>
        <a:lstStyle/>
        <a:p>
          <a:endParaRPr lang="en-US"/>
        </a:p>
      </dgm:t>
    </dgm:pt>
    <dgm:pt modelId="{90087B8B-F6A3-426A-B645-876E7B0BC18A}">
      <dgm:prSet/>
      <dgm:spPr/>
      <dgm:t>
        <a:bodyPr/>
        <a:lstStyle/>
        <a:p>
          <a:r>
            <a:rPr lang="en-CA" b="0" i="0" baseline="0"/>
            <a:t>Queried using SQL Python integration.</a:t>
          </a:r>
          <a:endParaRPr lang="en-US"/>
        </a:p>
      </dgm:t>
    </dgm:pt>
    <dgm:pt modelId="{1D80FD7F-5BDF-4D3A-9909-4CBC04C5A814}" type="parTrans" cxnId="{C55F2324-23F7-4417-A850-9740E313DDC2}">
      <dgm:prSet/>
      <dgm:spPr/>
      <dgm:t>
        <a:bodyPr/>
        <a:lstStyle/>
        <a:p>
          <a:endParaRPr lang="en-US"/>
        </a:p>
      </dgm:t>
    </dgm:pt>
    <dgm:pt modelId="{141B88CF-79EC-462D-B277-5A94211DADEB}" type="sibTrans" cxnId="{C55F2324-23F7-4417-A850-9740E313DDC2}">
      <dgm:prSet/>
      <dgm:spPr/>
      <dgm:t>
        <a:bodyPr/>
        <a:lstStyle/>
        <a:p>
          <a:endParaRPr lang="en-US"/>
        </a:p>
      </dgm:t>
    </dgm:pt>
    <dgm:pt modelId="{141D0B6D-3858-4D53-833F-6056D5E47B7E}">
      <dgm:prSet/>
      <dgm:spPr/>
      <dgm:t>
        <a:bodyPr/>
        <a:lstStyle/>
        <a:p>
          <a:r>
            <a:rPr lang="en-CA" b="0" i="0" baseline="0"/>
            <a:t>Queries were made to get a better understanding of the dataset.</a:t>
          </a:r>
          <a:endParaRPr lang="en-US"/>
        </a:p>
      </dgm:t>
    </dgm:pt>
    <dgm:pt modelId="{E9B8EAA7-FFD5-4C99-A654-145A7DFB2045}" type="parTrans" cxnId="{EB766D20-3856-4025-82AE-2FAFE6152502}">
      <dgm:prSet/>
      <dgm:spPr/>
      <dgm:t>
        <a:bodyPr/>
        <a:lstStyle/>
        <a:p>
          <a:endParaRPr lang="en-US"/>
        </a:p>
      </dgm:t>
    </dgm:pt>
    <dgm:pt modelId="{359EEBE2-3EAF-48CA-B276-38586C7343EF}" type="sibTrans" cxnId="{EB766D20-3856-4025-82AE-2FAFE6152502}">
      <dgm:prSet/>
      <dgm:spPr/>
      <dgm:t>
        <a:bodyPr/>
        <a:lstStyle/>
        <a:p>
          <a:endParaRPr lang="en-US"/>
        </a:p>
      </dgm:t>
    </dgm:pt>
    <dgm:pt modelId="{2EC41B0B-6F62-43B4-BF49-A0C33F3531F2}">
      <dgm:prSet/>
      <dgm:spPr/>
      <dgm:t>
        <a:bodyPr/>
        <a:lstStyle/>
        <a:p>
          <a:r>
            <a:rPr lang="en-CA" b="0" i="0" baseline="0"/>
            <a:t>Queried information about launch site names, mission outcomes, various pay load sizes of  customers and booster versions, and landing outcomes</a:t>
          </a:r>
          <a:endParaRPr lang="en-US"/>
        </a:p>
      </dgm:t>
    </dgm:pt>
    <dgm:pt modelId="{EF8A3AF2-D051-4E45-BC34-5AC17056590F}" type="parTrans" cxnId="{22AD4CB0-7BC5-4F58-B174-119996A9EDB9}">
      <dgm:prSet/>
      <dgm:spPr/>
      <dgm:t>
        <a:bodyPr/>
        <a:lstStyle/>
        <a:p>
          <a:endParaRPr lang="en-US"/>
        </a:p>
      </dgm:t>
    </dgm:pt>
    <dgm:pt modelId="{F4DCBAED-3C68-4BA0-91BC-E98EA9F64A15}" type="sibTrans" cxnId="{22AD4CB0-7BC5-4F58-B174-119996A9EDB9}">
      <dgm:prSet/>
      <dgm:spPr/>
      <dgm:t>
        <a:bodyPr/>
        <a:lstStyle/>
        <a:p>
          <a:endParaRPr lang="en-US"/>
        </a:p>
      </dgm:t>
    </dgm:pt>
    <dgm:pt modelId="{78BD5306-C8F3-472A-9C8B-B16349F69CDD}">
      <dgm:prSet/>
      <dgm:spPr/>
      <dgm:t>
        <a:bodyPr/>
        <a:lstStyle/>
        <a:p>
          <a:r>
            <a:rPr lang="en-CA" b="0" i="0" u="none" baseline="0" dirty="0">
              <a:uFillTx/>
              <a:hlinkClick xmlns:r="http://schemas.openxmlformats.org/officeDocument/2006/relationships" r:id="rId1"/>
            </a:rPr>
            <a:t>GitHub</a:t>
          </a:r>
          <a:endParaRPr lang="en-US" u="none" dirty="0"/>
        </a:p>
      </dgm:t>
    </dgm:pt>
    <dgm:pt modelId="{0DF7D165-8126-4638-B21C-30B52F7B61AF}" type="parTrans" cxnId="{5A425348-895D-489E-9633-A2D61DC0C8A5}">
      <dgm:prSet/>
      <dgm:spPr/>
      <dgm:t>
        <a:bodyPr/>
        <a:lstStyle/>
        <a:p>
          <a:endParaRPr lang="en-US"/>
        </a:p>
      </dgm:t>
    </dgm:pt>
    <dgm:pt modelId="{264D74C3-4BCA-4F5B-B468-82784A4B1D38}" type="sibTrans" cxnId="{5A425348-895D-489E-9633-A2D61DC0C8A5}">
      <dgm:prSet/>
      <dgm:spPr/>
      <dgm:t>
        <a:bodyPr/>
        <a:lstStyle/>
        <a:p>
          <a:endParaRPr lang="en-US"/>
        </a:p>
      </dgm:t>
    </dgm:pt>
    <dgm:pt modelId="{9C2A2075-F7F2-4BE2-858F-FE6F8C784048}" type="pres">
      <dgm:prSet presAssocID="{51A0C6D3-4574-44FC-9F7F-2C0AAFAF4284}" presName="root" presStyleCnt="0">
        <dgm:presLayoutVars>
          <dgm:dir/>
          <dgm:resizeHandles val="exact"/>
        </dgm:presLayoutVars>
      </dgm:prSet>
      <dgm:spPr/>
    </dgm:pt>
    <dgm:pt modelId="{F63D7360-6EE0-4C25-8713-6F20911AC151}" type="pres">
      <dgm:prSet presAssocID="{715A6C5D-4066-4ADB-A24B-096BAC57809C}" presName="compNode" presStyleCnt="0"/>
      <dgm:spPr/>
    </dgm:pt>
    <dgm:pt modelId="{A1E23E75-097B-40E8-88A5-77173132AFC0}" type="pres">
      <dgm:prSet presAssocID="{715A6C5D-4066-4ADB-A24B-096BAC57809C}" presName="iconRect" presStyleLbl="node1" presStyleIdx="0" presStyleCnt="5"/>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Database"/>
        </a:ext>
      </dgm:extLst>
    </dgm:pt>
    <dgm:pt modelId="{2F45212D-0E74-4ADD-83AA-11D82661FA9E}" type="pres">
      <dgm:prSet presAssocID="{715A6C5D-4066-4ADB-A24B-096BAC57809C}" presName="spaceRect" presStyleCnt="0"/>
      <dgm:spPr/>
    </dgm:pt>
    <dgm:pt modelId="{4DF369F3-1873-41E7-891E-F8CA35BD85A4}" type="pres">
      <dgm:prSet presAssocID="{715A6C5D-4066-4ADB-A24B-096BAC57809C}" presName="textRect" presStyleLbl="revTx" presStyleIdx="0" presStyleCnt="5">
        <dgm:presLayoutVars>
          <dgm:chMax val="1"/>
          <dgm:chPref val="1"/>
        </dgm:presLayoutVars>
      </dgm:prSet>
      <dgm:spPr/>
    </dgm:pt>
    <dgm:pt modelId="{A650C25F-77A7-4694-B9A2-1E2789DA43BE}" type="pres">
      <dgm:prSet presAssocID="{3DA55B71-B796-430A-A8F4-28DD091CF5F6}" presName="sibTrans" presStyleCnt="0"/>
      <dgm:spPr/>
    </dgm:pt>
    <dgm:pt modelId="{986C4533-FAC8-4070-91C6-3F056A889990}" type="pres">
      <dgm:prSet presAssocID="{90087B8B-F6A3-426A-B645-876E7B0BC18A}" presName="compNode" presStyleCnt="0"/>
      <dgm:spPr/>
    </dgm:pt>
    <dgm:pt modelId="{9D217792-56CA-44B8-9177-0A91AFA199CE}" type="pres">
      <dgm:prSet presAssocID="{90087B8B-F6A3-426A-B645-876E7B0BC18A}" presName="iconRect" presStyleLbl="node1" presStyleIdx="1" presStyleCnt="5"/>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Web Design"/>
        </a:ext>
      </dgm:extLst>
    </dgm:pt>
    <dgm:pt modelId="{70E68987-8267-4AFD-96CE-42C5F3E6A51C}" type="pres">
      <dgm:prSet presAssocID="{90087B8B-F6A3-426A-B645-876E7B0BC18A}" presName="spaceRect" presStyleCnt="0"/>
      <dgm:spPr/>
    </dgm:pt>
    <dgm:pt modelId="{355135C9-974E-41BF-972C-CF48FC5AD357}" type="pres">
      <dgm:prSet presAssocID="{90087B8B-F6A3-426A-B645-876E7B0BC18A}" presName="textRect" presStyleLbl="revTx" presStyleIdx="1" presStyleCnt="5">
        <dgm:presLayoutVars>
          <dgm:chMax val="1"/>
          <dgm:chPref val="1"/>
        </dgm:presLayoutVars>
      </dgm:prSet>
      <dgm:spPr/>
    </dgm:pt>
    <dgm:pt modelId="{CA36604C-8D9C-493A-9DD2-E0C19187BA25}" type="pres">
      <dgm:prSet presAssocID="{141B88CF-79EC-462D-B277-5A94211DADEB}" presName="sibTrans" presStyleCnt="0"/>
      <dgm:spPr/>
    </dgm:pt>
    <dgm:pt modelId="{57D6866A-D20E-4CF4-8E54-904709B3B99C}" type="pres">
      <dgm:prSet presAssocID="{141D0B6D-3858-4D53-833F-6056D5E47B7E}" presName="compNode" presStyleCnt="0"/>
      <dgm:spPr/>
    </dgm:pt>
    <dgm:pt modelId="{6DDCA2D0-F61C-4074-BEEE-C4EBD5422E12}" type="pres">
      <dgm:prSet presAssocID="{141D0B6D-3858-4D53-833F-6056D5E47B7E}" presName="iconRect" presStyleLbl="node1" presStyleIdx="2" presStyleCnt="5"/>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Statistics"/>
        </a:ext>
      </dgm:extLst>
    </dgm:pt>
    <dgm:pt modelId="{15DDCFCC-67C7-4BE5-B625-28130C3022D8}" type="pres">
      <dgm:prSet presAssocID="{141D0B6D-3858-4D53-833F-6056D5E47B7E}" presName="spaceRect" presStyleCnt="0"/>
      <dgm:spPr/>
    </dgm:pt>
    <dgm:pt modelId="{E7022E95-263C-43E9-9365-F3C8511486EA}" type="pres">
      <dgm:prSet presAssocID="{141D0B6D-3858-4D53-833F-6056D5E47B7E}" presName="textRect" presStyleLbl="revTx" presStyleIdx="2" presStyleCnt="5">
        <dgm:presLayoutVars>
          <dgm:chMax val="1"/>
          <dgm:chPref val="1"/>
        </dgm:presLayoutVars>
      </dgm:prSet>
      <dgm:spPr/>
    </dgm:pt>
    <dgm:pt modelId="{11F510A2-A035-4668-A9F6-E4A4B628FFE0}" type="pres">
      <dgm:prSet presAssocID="{359EEBE2-3EAF-48CA-B276-38586C7343EF}" presName="sibTrans" presStyleCnt="0"/>
      <dgm:spPr/>
    </dgm:pt>
    <dgm:pt modelId="{BD5E62DD-DCE6-4B3B-B4E9-EC8B3C03FB6B}" type="pres">
      <dgm:prSet presAssocID="{2EC41B0B-6F62-43B4-BF49-A0C33F3531F2}" presName="compNode" presStyleCnt="0"/>
      <dgm:spPr/>
    </dgm:pt>
    <dgm:pt modelId="{4A2E5B77-88B0-44D5-8A08-C510EB1C20B5}" type="pres">
      <dgm:prSet presAssocID="{2EC41B0B-6F62-43B4-BF49-A0C33F3531F2}" presName="iconRect" presStyleLbl="node1" presStyleIdx="3" presStyleCnt="5"/>
      <dgm:spPr>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dgm:spPr>
      <dgm:extLst>
        <a:ext uri="{E40237B7-FDA0-4F09-8148-C483321AD2D9}">
          <dgm14:cNvPr xmlns:dgm14="http://schemas.microsoft.com/office/drawing/2010/diagram" id="0" name="" descr="Astronaut"/>
        </a:ext>
      </dgm:extLst>
    </dgm:pt>
    <dgm:pt modelId="{47E8C38B-10AF-4F40-8556-110E2A092643}" type="pres">
      <dgm:prSet presAssocID="{2EC41B0B-6F62-43B4-BF49-A0C33F3531F2}" presName="spaceRect" presStyleCnt="0"/>
      <dgm:spPr/>
    </dgm:pt>
    <dgm:pt modelId="{FDF2E442-B611-44CD-A8A9-F4B267F3C309}" type="pres">
      <dgm:prSet presAssocID="{2EC41B0B-6F62-43B4-BF49-A0C33F3531F2}" presName="textRect" presStyleLbl="revTx" presStyleIdx="3" presStyleCnt="5">
        <dgm:presLayoutVars>
          <dgm:chMax val="1"/>
          <dgm:chPref val="1"/>
        </dgm:presLayoutVars>
      </dgm:prSet>
      <dgm:spPr/>
    </dgm:pt>
    <dgm:pt modelId="{82FE747D-9574-473D-8C7B-E8C6A3DB9D3D}" type="pres">
      <dgm:prSet presAssocID="{F4DCBAED-3C68-4BA0-91BC-E98EA9F64A15}" presName="sibTrans" presStyleCnt="0"/>
      <dgm:spPr/>
    </dgm:pt>
    <dgm:pt modelId="{0BF0B6C9-ECA7-4A87-9566-3A6AE98EAAF0}" type="pres">
      <dgm:prSet presAssocID="{78BD5306-C8F3-472A-9C8B-B16349F69CDD}" presName="compNode" presStyleCnt="0"/>
      <dgm:spPr/>
    </dgm:pt>
    <dgm:pt modelId="{FB80F23B-639E-437C-8FA6-330C357F8FDC}" type="pres">
      <dgm:prSet presAssocID="{78BD5306-C8F3-472A-9C8B-B16349F69CDD}" presName="iconRect" presStyleLbl="node1" presStyleIdx="4" presStyleCnt="5"/>
      <dgm:spPr>
        <a:blipFill>
          <a:blip xmlns:r="http://schemas.openxmlformats.org/officeDocument/2006/relationships"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dgm:spPr>
      <dgm:extLst>
        <a:ext uri="{E40237B7-FDA0-4F09-8148-C483321AD2D9}">
          <dgm14:cNvPr xmlns:dgm14="http://schemas.microsoft.com/office/drawing/2010/diagram" id="0" name="" descr="Shredder"/>
        </a:ext>
      </dgm:extLst>
    </dgm:pt>
    <dgm:pt modelId="{10C620EE-CCFE-49ED-863B-E8728455EA3F}" type="pres">
      <dgm:prSet presAssocID="{78BD5306-C8F3-472A-9C8B-B16349F69CDD}" presName="spaceRect" presStyleCnt="0"/>
      <dgm:spPr/>
    </dgm:pt>
    <dgm:pt modelId="{C6C9DBB7-6F92-4C57-A272-F2644905790B}" type="pres">
      <dgm:prSet presAssocID="{78BD5306-C8F3-472A-9C8B-B16349F69CDD}" presName="textRect" presStyleLbl="revTx" presStyleIdx="4" presStyleCnt="5">
        <dgm:presLayoutVars>
          <dgm:chMax val="1"/>
          <dgm:chPref val="1"/>
        </dgm:presLayoutVars>
      </dgm:prSet>
      <dgm:spPr/>
    </dgm:pt>
  </dgm:ptLst>
  <dgm:cxnLst>
    <dgm:cxn modelId="{EB766D20-3856-4025-82AE-2FAFE6152502}" srcId="{51A0C6D3-4574-44FC-9F7F-2C0AAFAF4284}" destId="{141D0B6D-3858-4D53-833F-6056D5E47B7E}" srcOrd="2" destOrd="0" parTransId="{E9B8EAA7-FFD5-4C99-A654-145A7DFB2045}" sibTransId="{359EEBE2-3EAF-48CA-B276-38586C7343EF}"/>
    <dgm:cxn modelId="{C55F2324-23F7-4417-A850-9740E313DDC2}" srcId="{51A0C6D3-4574-44FC-9F7F-2C0AAFAF4284}" destId="{90087B8B-F6A3-426A-B645-876E7B0BC18A}" srcOrd="1" destOrd="0" parTransId="{1D80FD7F-5BDF-4D3A-9909-4CBC04C5A814}" sibTransId="{141B88CF-79EC-462D-B277-5A94211DADEB}"/>
    <dgm:cxn modelId="{162A582B-5E28-49B6-96CA-6EBB78C48F59}" type="presOf" srcId="{2EC41B0B-6F62-43B4-BF49-A0C33F3531F2}" destId="{FDF2E442-B611-44CD-A8A9-F4B267F3C309}" srcOrd="0" destOrd="0" presId="urn:microsoft.com/office/officeart/2018/2/layout/IconLabelList"/>
    <dgm:cxn modelId="{A0065D5F-6791-4C28-A6EE-264E332C18F2}" type="presOf" srcId="{51A0C6D3-4574-44FC-9F7F-2C0AAFAF4284}" destId="{9C2A2075-F7F2-4BE2-858F-FE6F8C784048}" srcOrd="0" destOrd="0" presId="urn:microsoft.com/office/officeart/2018/2/layout/IconLabelList"/>
    <dgm:cxn modelId="{656CF243-53A7-42C6-9EFC-446C7921E6ED}" srcId="{51A0C6D3-4574-44FC-9F7F-2C0AAFAF4284}" destId="{715A6C5D-4066-4ADB-A24B-096BAC57809C}" srcOrd="0" destOrd="0" parTransId="{3537E03A-E7B5-47BF-9237-818B09EF91C3}" sibTransId="{3DA55B71-B796-430A-A8F4-28DD091CF5F6}"/>
    <dgm:cxn modelId="{5A425348-895D-489E-9633-A2D61DC0C8A5}" srcId="{51A0C6D3-4574-44FC-9F7F-2C0AAFAF4284}" destId="{78BD5306-C8F3-472A-9C8B-B16349F69CDD}" srcOrd="4" destOrd="0" parTransId="{0DF7D165-8126-4638-B21C-30B52F7B61AF}" sibTransId="{264D74C3-4BCA-4F5B-B468-82784A4B1D38}"/>
    <dgm:cxn modelId="{490B597E-B3D8-4EC2-9020-F0E6B329B92F}" type="presOf" srcId="{78BD5306-C8F3-472A-9C8B-B16349F69CDD}" destId="{C6C9DBB7-6F92-4C57-A272-F2644905790B}" srcOrd="0" destOrd="0" presId="urn:microsoft.com/office/officeart/2018/2/layout/IconLabelList"/>
    <dgm:cxn modelId="{17260B87-0C14-47A2-985A-7AC9586813AB}" type="presOf" srcId="{141D0B6D-3858-4D53-833F-6056D5E47B7E}" destId="{E7022E95-263C-43E9-9365-F3C8511486EA}" srcOrd="0" destOrd="0" presId="urn:microsoft.com/office/officeart/2018/2/layout/IconLabelList"/>
    <dgm:cxn modelId="{22AD4CB0-7BC5-4F58-B174-119996A9EDB9}" srcId="{51A0C6D3-4574-44FC-9F7F-2C0AAFAF4284}" destId="{2EC41B0B-6F62-43B4-BF49-A0C33F3531F2}" srcOrd="3" destOrd="0" parTransId="{EF8A3AF2-D051-4E45-BC34-5AC17056590F}" sibTransId="{F4DCBAED-3C68-4BA0-91BC-E98EA9F64A15}"/>
    <dgm:cxn modelId="{67207AC4-6BD1-4C72-A235-E2A071B08E2E}" type="presOf" srcId="{715A6C5D-4066-4ADB-A24B-096BAC57809C}" destId="{4DF369F3-1873-41E7-891E-F8CA35BD85A4}" srcOrd="0" destOrd="0" presId="urn:microsoft.com/office/officeart/2018/2/layout/IconLabelList"/>
    <dgm:cxn modelId="{3A7B86C8-C294-4399-BECB-1179BF83BBB0}" type="presOf" srcId="{90087B8B-F6A3-426A-B645-876E7B0BC18A}" destId="{355135C9-974E-41BF-972C-CF48FC5AD357}" srcOrd="0" destOrd="0" presId="urn:microsoft.com/office/officeart/2018/2/layout/IconLabelList"/>
    <dgm:cxn modelId="{407B1C42-A8A0-47EC-BA3B-AB262C4ACC99}" type="presParOf" srcId="{9C2A2075-F7F2-4BE2-858F-FE6F8C784048}" destId="{F63D7360-6EE0-4C25-8713-6F20911AC151}" srcOrd="0" destOrd="0" presId="urn:microsoft.com/office/officeart/2018/2/layout/IconLabelList"/>
    <dgm:cxn modelId="{91A86A3A-396D-4645-B6AE-6ABC08DC3AB0}" type="presParOf" srcId="{F63D7360-6EE0-4C25-8713-6F20911AC151}" destId="{A1E23E75-097B-40E8-88A5-77173132AFC0}" srcOrd="0" destOrd="0" presId="urn:microsoft.com/office/officeart/2018/2/layout/IconLabelList"/>
    <dgm:cxn modelId="{F79355C5-703A-487F-8DF6-5C8C13AE785D}" type="presParOf" srcId="{F63D7360-6EE0-4C25-8713-6F20911AC151}" destId="{2F45212D-0E74-4ADD-83AA-11D82661FA9E}" srcOrd="1" destOrd="0" presId="urn:microsoft.com/office/officeart/2018/2/layout/IconLabelList"/>
    <dgm:cxn modelId="{66DAE057-0561-4879-913D-7F1CBCF208A1}" type="presParOf" srcId="{F63D7360-6EE0-4C25-8713-6F20911AC151}" destId="{4DF369F3-1873-41E7-891E-F8CA35BD85A4}" srcOrd="2" destOrd="0" presId="urn:microsoft.com/office/officeart/2018/2/layout/IconLabelList"/>
    <dgm:cxn modelId="{B79DDB7D-4A15-4444-917F-2279B9EF9AB3}" type="presParOf" srcId="{9C2A2075-F7F2-4BE2-858F-FE6F8C784048}" destId="{A650C25F-77A7-4694-B9A2-1E2789DA43BE}" srcOrd="1" destOrd="0" presId="urn:microsoft.com/office/officeart/2018/2/layout/IconLabelList"/>
    <dgm:cxn modelId="{9D87CD1D-31A8-4D12-A0C5-297E0945111B}" type="presParOf" srcId="{9C2A2075-F7F2-4BE2-858F-FE6F8C784048}" destId="{986C4533-FAC8-4070-91C6-3F056A889990}" srcOrd="2" destOrd="0" presId="urn:microsoft.com/office/officeart/2018/2/layout/IconLabelList"/>
    <dgm:cxn modelId="{B2B07A6B-3A6D-4D03-AD7F-DB984C79E4F2}" type="presParOf" srcId="{986C4533-FAC8-4070-91C6-3F056A889990}" destId="{9D217792-56CA-44B8-9177-0A91AFA199CE}" srcOrd="0" destOrd="0" presId="urn:microsoft.com/office/officeart/2018/2/layout/IconLabelList"/>
    <dgm:cxn modelId="{2F4B59E9-BC37-45F0-81B4-B461D622829A}" type="presParOf" srcId="{986C4533-FAC8-4070-91C6-3F056A889990}" destId="{70E68987-8267-4AFD-96CE-42C5F3E6A51C}" srcOrd="1" destOrd="0" presId="urn:microsoft.com/office/officeart/2018/2/layout/IconLabelList"/>
    <dgm:cxn modelId="{EEC72DCF-B5CD-4F6C-8479-BFE4EF38E6B8}" type="presParOf" srcId="{986C4533-FAC8-4070-91C6-3F056A889990}" destId="{355135C9-974E-41BF-972C-CF48FC5AD357}" srcOrd="2" destOrd="0" presId="urn:microsoft.com/office/officeart/2018/2/layout/IconLabelList"/>
    <dgm:cxn modelId="{D0281E9F-544C-40B9-A53A-103BB939A2A8}" type="presParOf" srcId="{9C2A2075-F7F2-4BE2-858F-FE6F8C784048}" destId="{CA36604C-8D9C-493A-9DD2-E0C19187BA25}" srcOrd="3" destOrd="0" presId="urn:microsoft.com/office/officeart/2018/2/layout/IconLabelList"/>
    <dgm:cxn modelId="{4D709174-97C6-436F-9860-8D4DA2D7F56F}" type="presParOf" srcId="{9C2A2075-F7F2-4BE2-858F-FE6F8C784048}" destId="{57D6866A-D20E-4CF4-8E54-904709B3B99C}" srcOrd="4" destOrd="0" presId="urn:microsoft.com/office/officeart/2018/2/layout/IconLabelList"/>
    <dgm:cxn modelId="{142034DF-7C72-4F43-BDC9-2F2EA21ABD91}" type="presParOf" srcId="{57D6866A-D20E-4CF4-8E54-904709B3B99C}" destId="{6DDCA2D0-F61C-4074-BEEE-C4EBD5422E12}" srcOrd="0" destOrd="0" presId="urn:microsoft.com/office/officeart/2018/2/layout/IconLabelList"/>
    <dgm:cxn modelId="{FA769395-B0C9-4E27-BAB0-CC5CE30E431C}" type="presParOf" srcId="{57D6866A-D20E-4CF4-8E54-904709B3B99C}" destId="{15DDCFCC-67C7-4BE5-B625-28130C3022D8}" srcOrd="1" destOrd="0" presId="urn:microsoft.com/office/officeart/2018/2/layout/IconLabelList"/>
    <dgm:cxn modelId="{D5F2F49B-CF7B-4BB2-820A-E2223C1C1B33}" type="presParOf" srcId="{57D6866A-D20E-4CF4-8E54-904709B3B99C}" destId="{E7022E95-263C-43E9-9365-F3C8511486EA}" srcOrd="2" destOrd="0" presId="urn:microsoft.com/office/officeart/2018/2/layout/IconLabelList"/>
    <dgm:cxn modelId="{98F4B419-0FB5-4AC5-802A-F8109C90BBAA}" type="presParOf" srcId="{9C2A2075-F7F2-4BE2-858F-FE6F8C784048}" destId="{11F510A2-A035-4668-A9F6-E4A4B628FFE0}" srcOrd="5" destOrd="0" presId="urn:microsoft.com/office/officeart/2018/2/layout/IconLabelList"/>
    <dgm:cxn modelId="{A6FFC73E-D14B-4BA6-9C6F-DAE20D3CADFF}" type="presParOf" srcId="{9C2A2075-F7F2-4BE2-858F-FE6F8C784048}" destId="{BD5E62DD-DCE6-4B3B-B4E9-EC8B3C03FB6B}" srcOrd="6" destOrd="0" presId="urn:microsoft.com/office/officeart/2018/2/layout/IconLabelList"/>
    <dgm:cxn modelId="{E9DBFBDC-B069-458A-B753-58866910B2CC}" type="presParOf" srcId="{BD5E62DD-DCE6-4B3B-B4E9-EC8B3C03FB6B}" destId="{4A2E5B77-88B0-44D5-8A08-C510EB1C20B5}" srcOrd="0" destOrd="0" presId="urn:microsoft.com/office/officeart/2018/2/layout/IconLabelList"/>
    <dgm:cxn modelId="{C77F38E2-8B78-4666-AAFD-E80F9468B161}" type="presParOf" srcId="{BD5E62DD-DCE6-4B3B-B4E9-EC8B3C03FB6B}" destId="{47E8C38B-10AF-4F40-8556-110E2A092643}" srcOrd="1" destOrd="0" presId="urn:microsoft.com/office/officeart/2018/2/layout/IconLabelList"/>
    <dgm:cxn modelId="{FA971E40-D217-4A8C-8961-88DAB2662FD2}" type="presParOf" srcId="{BD5E62DD-DCE6-4B3B-B4E9-EC8B3C03FB6B}" destId="{FDF2E442-B611-44CD-A8A9-F4B267F3C309}" srcOrd="2" destOrd="0" presId="urn:microsoft.com/office/officeart/2018/2/layout/IconLabelList"/>
    <dgm:cxn modelId="{674CF1B1-0B98-439F-AAE9-F3790E12DF63}" type="presParOf" srcId="{9C2A2075-F7F2-4BE2-858F-FE6F8C784048}" destId="{82FE747D-9574-473D-8C7B-E8C6A3DB9D3D}" srcOrd="7" destOrd="0" presId="urn:microsoft.com/office/officeart/2018/2/layout/IconLabelList"/>
    <dgm:cxn modelId="{10DB117A-7616-453C-804B-9C285B259F61}" type="presParOf" srcId="{9C2A2075-F7F2-4BE2-858F-FE6F8C784048}" destId="{0BF0B6C9-ECA7-4A87-9566-3A6AE98EAAF0}" srcOrd="8" destOrd="0" presId="urn:microsoft.com/office/officeart/2018/2/layout/IconLabelList"/>
    <dgm:cxn modelId="{69FE673B-618B-4B47-8BFF-099923478D9B}" type="presParOf" srcId="{0BF0B6C9-ECA7-4A87-9566-3A6AE98EAAF0}" destId="{FB80F23B-639E-437C-8FA6-330C357F8FDC}" srcOrd="0" destOrd="0" presId="urn:microsoft.com/office/officeart/2018/2/layout/IconLabelList"/>
    <dgm:cxn modelId="{91575150-02F7-4818-B873-C768208E459D}" type="presParOf" srcId="{0BF0B6C9-ECA7-4A87-9566-3A6AE98EAAF0}" destId="{10C620EE-CCFE-49ED-863B-E8728455EA3F}" srcOrd="1" destOrd="0" presId="urn:microsoft.com/office/officeart/2018/2/layout/IconLabelList"/>
    <dgm:cxn modelId="{FE6B7C90-B687-4612-B76A-9C15E08EC97A}" type="presParOf" srcId="{0BF0B6C9-ECA7-4A87-9566-3A6AE98EAAF0}" destId="{C6C9DBB7-6F92-4C57-A272-F2644905790B}"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E23E75-097B-40E8-88A5-77173132AFC0}">
      <dsp:nvSpPr>
        <dsp:cNvPr id="0" name=""/>
        <dsp:cNvSpPr/>
      </dsp:nvSpPr>
      <dsp:spPr>
        <a:xfrm>
          <a:off x="622800" y="1235833"/>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DF369F3-1873-41E7-891E-F8CA35BD85A4}">
      <dsp:nvSpPr>
        <dsp:cNvPr id="0" name=""/>
        <dsp:cNvSpPr/>
      </dsp:nvSpPr>
      <dsp:spPr>
        <a:xfrm>
          <a:off x="127800" y="2328004"/>
          <a:ext cx="1800000" cy="787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CA" sz="1100" b="0" i="0" kern="1200" baseline="0"/>
            <a:t>Loaded data set into IBM DB2 Database.</a:t>
          </a:r>
          <a:endParaRPr lang="en-US" sz="1100" kern="1200"/>
        </a:p>
      </dsp:txBody>
      <dsp:txXfrm>
        <a:off x="127800" y="2328004"/>
        <a:ext cx="1800000" cy="787500"/>
      </dsp:txXfrm>
    </dsp:sp>
    <dsp:sp modelId="{9D217792-56CA-44B8-9177-0A91AFA199CE}">
      <dsp:nvSpPr>
        <dsp:cNvPr id="0" name=""/>
        <dsp:cNvSpPr/>
      </dsp:nvSpPr>
      <dsp:spPr>
        <a:xfrm>
          <a:off x="2737800" y="1235833"/>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55135C9-974E-41BF-972C-CF48FC5AD357}">
      <dsp:nvSpPr>
        <dsp:cNvPr id="0" name=""/>
        <dsp:cNvSpPr/>
      </dsp:nvSpPr>
      <dsp:spPr>
        <a:xfrm>
          <a:off x="2242800" y="2328004"/>
          <a:ext cx="1800000" cy="787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CA" sz="1100" b="0" i="0" kern="1200" baseline="0"/>
            <a:t>Queried using SQL Python integration.</a:t>
          </a:r>
          <a:endParaRPr lang="en-US" sz="1100" kern="1200"/>
        </a:p>
      </dsp:txBody>
      <dsp:txXfrm>
        <a:off x="2242800" y="2328004"/>
        <a:ext cx="1800000" cy="787500"/>
      </dsp:txXfrm>
    </dsp:sp>
    <dsp:sp modelId="{6DDCA2D0-F61C-4074-BEEE-C4EBD5422E12}">
      <dsp:nvSpPr>
        <dsp:cNvPr id="0" name=""/>
        <dsp:cNvSpPr/>
      </dsp:nvSpPr>
      <dsp:spPr>
        <a:xfrm>
          <a:off x="4852800" y="1235833"/>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7022E95-263C-43E9-9365-F3C8511486EA}">
      <dsp:nvSpPr>
        <dsp:cNvPr id="0" name=""/>
        <dsp:cNvSpPr/>
      </dsp:nvSpPr>
      <dsp:spPr>
        <a:xfrm>
          <a:off x="4357800" y="2328004"/>
          <a:ext cx="1800000" cy="787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CA" sz="1100" b="0" i="0" kern="1200" baseline="0"/>
            <a:t>Queries were made to get a better understanding of the dataset.</a:t>
          </a:r>
          <a:endParaRPr lang="en-US" sz="1100" kern="1200"/>
        </a:p>
      </dsp:txBody>
      <dsp:txXfrm>
        <a:off x="4357800" y="2328004"/>
        <a:ext cx="1800000" cy="787500"/>
      </dsp:txXfrm>
    </dsp:sp>
    <dsp:sp modelId="{4A2E5B77-88B0-44D5-8A08-C510EB1C20B5}">
      <dsp:nvSpPr>
        <dsp:cNvPr id="0" name=""/>
        <dsp:cNvSpPr/>
      </dsp:nvSpPr>
      <dsp:spPr>
        <a:xfrm>
          <a:off x="6967800" y="1235833"/>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2E442-B611-44CD-A8A9-F4B267F3C309}">
      <dsp:nvSpPr>
        <dsp:cNvPr id="0" name=""/>
        <dsp:cNvSpPr/>
      </dsp:nvSpPr>
      <dsp:spPr>
        <a:xfrm>
          <a:off x="6472800" y="2328004"/>
          <a:ext cx="1800000" cy="787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CA" sz="1100" b="0" i="0" kern="1200" baseline="0"/>
            <a:t>Queried information about launch site names, mission outcomes, various pay load sizes of  customers and booster versions, and landing outcomes</a:t>
          </a:r>
          <a:endParaRPr lang="en-US" sz="1100" kern="1200"/>
        </a:p>
      </dsp:txBody>
      <dsp:txXfrm>
        <a:off x="6472800" y="2328004"/>
        <a:ext cx="1800000" cy="787500"/>
      </dsp:txXfrm>
    </dsp:sp>
    <dsp:sp modelId="{FB80F23B-639E-437C-8FA6-330C357F8FDC}">
      <dsp:nvSpPr>
        <dsp:cNvPr id="0" name=""/>
        <dsp:cNvSpPr/>
      </dsp:nvSpPr>
      <dsp:spPr>
        <a:xfrm>
          <a:off x="9082800" y="1235833"/>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6C9DBB7-6F92-4C57-A272-F2644905790B}">
      <dsp:nvSpPr>
        <dsp:cNvPr id="0" name=""/>
        <dsp:cNvSpPr/>
      </dsp:nvSpPr>
      <dsp:spPr>
        <a:xfrm>
          <a:off x="8587800" y="2328004"/>
          <a:ext cx="1800000" cy="787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CA" sz="1100" b="0" i="0" u="none" kern="1200" baseline="0" dirty="0">
              <a:uFillTx/>
              <a:hlinkClick xmlns:r="http://schemas.openxmlformats.org/officeDocument/2006/relationships" r:id="rId11"/>
            </a:rPr>
            <a:t>GitHub</a:t>
          </a:r>
          <a:endParaRPr lang="en-US" sz="1100" u="none" kern="1200" dirty="0"/>
        </a:p>
      </dsp:txBody>
      <dsp:txXfrm>
        <a:off x="8587800" y="2328004"/>
        <a:ext cx="1800000" cy="7875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1/13/2025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jpg>
</file>

<file path=ppt/media/image45.png>
</file>

<file path=ppt/media/image46.jpeg>
</file>

<file path=ppt/media/image47.png>
</file>

<file path=ppt/media/image48.png>
</file>

<file path=ppt/media/image49.png>
</file>

<file path=ppt/media/image5.jpeg>
</file>

<file path=ppt/media/image50.jpeg>
</file>

<file path=ppt/media/image51.png>
</file>

<file path=ppt/media/image52.png>
</file>

<file path=ppt/media/image53.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ChoyonUddin/IBM/blob/main/Applied%20Data%20Science%20Capstone%20Final%20Assingment/Notebooks/Data_wrangling%20.ipynb"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ChoyonUddin/IBM/blob/main/Applied%20Data%20Science%20Capstone%20Final%20Assingment/Notebooks/EDA_with_Visualization.ipynb"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ChoyonUddin/IBM/blob/main/Applied%20Data%20Science%20Capstone%20Final%20Assingment/Notebooks/Interactive_Visual_Analytics_with_Folium.ipynb"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ChoyonUddin/IBM/blob/main/Applied%20Data%20Science%20Capstone%20Final%20Assingment/Notebooks/spacex_dash_app.py"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github.com/ChoyonUddin/IBM/blob/main/Applied%20Data%20Science%20Capstone%20Final%20Assingment/Notebooks/Machine_Learning_Prediction.ipynb" TargetMode="Externa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5.png"/><Relationship Id="rId1" Type="http://schemas.openxmlformats.org/officeDocument/2006/relationships/slideLayout" Target="../slideLayouts/slideLayout1.xml"/><Relationship Id="rId5" Type="http://schemas.openxmlformats.org/officeDocument/2006/relationships/image" Target="../media/image45.png"/><Relationship Id="rId4" Type="http://schemas.openxmlformats.org/officeDocument/2006/relationships/image" Target="../media/image44.jpg"/></Relationships>
</file>

<file path=ppt/slides/_rels/slide38.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ChoyonUddin/IBM/blob/main/Applied%20Data%20Science%20Capstone%20Final%20Assingment/Notebooks/Data_Collection_Api%20.ipynb" TargetMode="Externa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ChoyonUddin/IBM/blob/main/Applied%20Data%20Science%20Capstone%20Final%20Assingment/Notebooks/Data_Collection_with_Web_Scraping.ipynb"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Choyon Uddin</a:t>
            </a:r>
          </a:p>
          <a:p>
            <a:r>
              <a:rPr lang="en-US" dirty="0">
                <a:solidFill>
                  <a:schemeClr val="bg2"/>
                </a:solidFill>
                <a:latin typeface="Abadi" panose="020B0604020104020204" pitchFamily="34" charset="0"/>
                <a:ea typeface="SF Pro" pitchFamily="2" charset="0"/>
                <a:cs typeface="SF Pro" pitchFamily="2" charset="0"/>
              </a:rPr>
              <a:t>January 13</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Data Wrangling</a:t>
            </a:r>
          </a:p>
        </p:txBody>
      </p:sp>
      <p:sp>
        <p:nvSpPr>
          <p:cNvPr id="15"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929384"/>
            <a:ext cx="10515600" cy="4251960"/>
          </a:xfrm>
          <a:prstGeom prst="rect">
            <a:avLst/>
          </a:prstGeom>
        </p:spPr>
        <p:txBody>
          <a:bodyPr vert="horz" lIns="91440" tIns="45720" rIns="91440" bIns="45720" rtlCol="0">
            <a:normAutofit/>
          </a:bodyPr>
          <a:lstStyle/>
          <a:p>
            <a:pPr marL="16510" marR="0" lvl="0" fontAlgn="auto">
              <a:spcBef>
                <a:spcPts val="1280"/>
              </a:spcBef>
              <a:spcAft>
                <a:spcPts val="0"/>
              </a:spcAft>
              <a:buClrTx/>
              <a:buSzTx/>
              <a:tabLst/>
              <a:defRPr/>
            </a:pPr>
            <a:r>
              <a:rPr kumimoji="0" lang="en-US" sz="2200" b="0" i="0" u="none" strike="noStrike" cap="none" spc="-15" normalizeH="0" baseline="0" noProof="0" dirty="0">
                <a:ln>
                  <a:noFill/>
                </a:ln>
                <a:effectLst/>
                <a:uLnTx/>
                <a:uFillTx/>
              </a:rPr>
              <a:t>Create </a:t>
            </a:r>
            <a:r>
              <a:rPr kumimoji="0" lang="en-US" sz="2200" b="0" i="0" u="none" strike="noStrike" cap="none" spc="0" normalizeH="0" baseline="0" noProof="0" dirty="0">
                <a:ln>
                  <a:noFill/>
                </a:ln>
                <a:effectLst/>
                <a:uLnTx/>
                <a:uFillTx/>
              </a:rPr>
              <a:t>a </a:t>
            </a:r>
            <a:r>
              <a:rPr kumimoji="0" lang="en-US" sz="2200" b="0" i="0" u="none" strike="noStrike" cap="none" spc="-5" normalizeH="0" baseline="0" noProof="0" dirty="0">
                <a:ln>
                  <a:noFill/>
                </a:ln>
                <a:effectLst/>
                <a:uLnTx/>
                <a:uFillTx/>
              </a:rPr>
              <a:t>training label </a:t>
            </a:r>
            <a:r>
              <a:rPr kumimoji="0" lang="en-US" sz="2200" b="0" i="0" u="none" strike="noStrike" cap="none" spc="0" normalizeH="0" baseline="0" noProof="0" dirty="0">
                <a:ln>
                  <a:noFill/>
                </a:ln>
                <a:effectLst/>
                <a:uLnTx/>
                <a:uFillTx/>
              </a:rPr>
              <a:t>with </a:t>
            </a:r>
            <a:r>
              <a:rPr kumimoji="0" lang="en-US" sz="2200" b="0" i="0" u="none" strike="noStrike" cap="none" spc="-5" normalizeH="0" baseline="0" noProof="0" dirty="0">
                <a:ln>
                  <a:noFill/>
                </a:ln>
                <a:effectLst/>
                <a:uLnTx/>
                <a:uFillTx/>
              </a:rPr>
              <a:t>landing </a:t>
            </a:r>
            <a:r>
              <a:rPr kumimoji="0" lang="en-US" sz="2200" b="0" i="0" u="none" strike="noStrike" cap="none" spc="-15" normalizeH="0" baseline="0" noProof="0" dirty="0">
                <a:ln>
                  <a:noFill/>
                </a:ln>
                <a:effectLst/>
                <a:uLnTx/>
                <a:uFillTx/>
              </a:rPr>
              <a:t>outcomes </a:t>
            </a:r>
            <a:r>
              <a:rPr kumimoji="0" lang="en-US" sz="2200" b="0" i="0" u="none" strike="noStrike" cap="none" spc="-5" normalizeH="0" baseline="0" noProof="0" dirty="0">
                <a:ln>
                  <a:noFill/>
                </a:ln>
                <a:effectLst/>
                <a:uLnTx/>
                <a:uFillTx/>
              </a:rPr>
              <a:t>where successful </a:t>
            </a:r>
            <a:r>
              <a:rPr kumimoji="0" lang="en-US" sz="2200" b="0" i="0" u="none" strike="noStrike" cap="none" spc="0" normalizeH="0" baseline="0" noProof="0" dirty="0">
                <a:ln>
                  <a:noFill/>
                </a:ln>
                <a:effectLst/>
                <a:uLnTx/>
                <a:uFillTx/>
              </a:rPr>
              <a:t>= 1 &amp; </a:t>
            </a:r>
            <a:r>
              <a:rPr kumimoji="0" lang="en-US" sz="2200" b="0" i="0" u="none" strike="noStrike" cap="none" spc="-15" normalizeH="0" baseline="0" noProof="0" dirty="0">
                <a:ln>
                  <a:noFill/>
                </a:ln>
                <a:effectLst/>
                <a:uLnTx/>
                <a:uFillTx/>
              </a:rPr>
              <a:t>failure </a:t>
            </a:r>
            <a:r>
              <a:rPr kumimoji="0" lang="en-US" sz="2200" b="0" i="0" u="none" strike="noStrike" cap="none" spc="0" normalizeH="0" baseline="0" noProof="0" dirty="0">
                <a:ln>
                  <a:noFill/>
                </a:ln>
                <a:effectLst/>
                <a:uLnTx/>
                <a:uFillTx/>
              </a:rPr>
              <a:t>=</a:t>
            </a:r>
            <a:r>
              <a:rPr kumimoji="0" lang="en-US" sz="2200" b="0" i="0" u="none" strike="noStrike" cap="none" spc="-85" normalizeH="0" baseline="0" noProof="0" dirty="0">
                <a:ln>
                  <a:noFill/>
                </a:ln>
                <a:effectLst/>
                <a:uLnTx/>
                <a:uFillTx/>
              </a:rPr>
              <a:t> </a:t>
            </a:r>
            <a:r>
              <a:rPr kumimoji="0" lang="en-US" sz="2200" b="0" i="0" u="none" strike="noStrike" cap="none" spc="0" normalizeH="0" baseline="0" noProof="0" dirty="0">
                <a:ln>
                  <a:noFill/>
                </a:ln>
                <a:effectLst/>
                <a:uLnTx/>
                <a:uFillTx/>
              </a:rPr>
              <a:t>0.</a:t>
            </a:r>
          </a:p>
          <a:p>
            <a:pPr marL="16510" marR="0" lvl="0" fontAlgn="auto">
              <a:spcBef>
                <a:spcPts val="1175"/>
              </a:spcBef>
              <a:spcAft>
                <a:spcPts val="0"/>
              </a:spcAft>
              <a:buClrTx/>
              <a:buSzTx/>
              <a:tabLst/>
              <a:defRPr/>
            </a:pPr>
            <a:r>
              <a:rPr kumimoji="0" lang="en-US" sz="2200" b="0" i="0" u="none" strike="noStrike" cap="none" spc="0" normalizeH="0" baseline="0" noProof="0" dirty="0">
                <a:ln>
                  <a:noFill/>
                </a:ln>
                <a:effectLst/>
                <a:uLnTx/>
                <a:uFillTx/>
              </a:rPr>
              <a:t>Outcome</a:t>
            </a:r>
            <a:r>
              <a:rPr kumimoji="0" lang="en-US" sz="2200" b="0" i="0" u="none" strike="noStrike" cap="none" spc="-75" normalizeH="0" baseline="0" noProof="0" dirty="0">
                <a:ln>
                  <a:noFill/>
                </a:ln>
                <a:effectLst/>
                <a:uLnTx/>
                <a:uFillTx/>
              </a:rPr>
              <a:t> </a:t>
            </a:r>
            <a:r>
              <a:rPr kumimoji="0" lang="en-US" sz="2200" b="0" i="0" u="none" strike="noStrike" cap="none" spc="0" normalizeH="0" baseline="0" noProof="0" dirty="0">
                <a:ln>
                  <a:noFill/>
                </a:ln>
                <a:effectLst/>
                <a:uLnTx/>
                <a:uFillTx/>
              </a:rPr>
              <a:t>column</a:t>
            </a:r>
            <a:r>
              <a:rPr kumimoji="0" lang="en-US" sz="2200" b="0" i="0" u="none" strike="noStrike" cap="none" spc="-45" normalizeH="0" baseline="0" noProof="0" dirty="0">
                <a:ln>
                  <a:noFill/>
                </a:ln>
                <a:effectLst/>
                <a:uLnTx/>
                <a:uFillTx/>
              </a:rPr>
              <a:t> </a:t>
            </a:r>
            <a:r>
              <a:rPr kumimoji="0" lang="en-US" sz="2200" b="0" i="0" u="none" strike="noStrike" cap="none" spc="-5" normalizeH="0" baseline="0" noProof="0" dirty="0">
                <a:ln>
                  <a:noFill/>
                </a:ln>
                <a:effectLst/>
                <a:uLnTx/>
                <a:uFillTx/>
              </a:rPr>
              <a:t>has</a:t>
            </a:r>
            <a:r>
              <a:rPr kumimoji="0" lang="en-US" sz="2200" b="0" i="0" u="none" strike="noStrike" cap="none" spc="-40" normalizeH="0" baseline="0" noProof="0" dirty="0">
                <a:ln>
                  <a:noFill/>
                </a:ln>
                <a:effectLst/>
                <a:uLnTx/>
                <a:uFillTx/>
              </a:rPr>
              <a:t> </a:t>
            </a:r>
            <a:r>
              <a:rPr kumimoji="0" lang="en-US" sz="2200" b="0" i="0" u="none" strike="noStrike" cap="none" spc="-10" normalizeH="0" baseline="0" noProof="0" dirty="0">
                <a:ln>
                  <a:noFill/>
                </a:ln>
                <a:effectLst/>
                <a:uLnTx/>
                <a:uFillTx/>
              </a:rPr>
              <a:t>two</a:t>
            </a:r>
            <a:r>
              <a:rPr kumimoji="0" lang="en-US" sz="2200" b="0" i="0" u="none" strike="noStrike" cap="none" spc="-25" normalizeH="0" baseline="0" noProof="0" dirty="0">
                <a:ln>
                  <a:noFill/>
                </a:ln>
                <a:effectLst/>
                <a:uLnTx/>
                <a:uFillTx/>
              </a:rPr>
              <a:t> </a:t>
            </a:r>
            <a:r>
              <a:rPr kumimoji="0" lang="en-US" sz="2200" b="0" i="0" u="none" strike="noStrike" cap="none" spc="0" normalizeH="0" baseline="0" noProof="0" dirty="0">
                <a:ln>
                  <a:noFill/>
                </a:ln>
                <a:effectLst/>
                <a:uLnTx/>
                <a:uFillTx/>
              </a:rPr>
              <a:t>components:</a:t>
            </a:r>
            <a:r>
              <a:rPr kumimoji="0" lang="en-US" sz="2200" b="0" i="0" u="none" strike="noStrike" cap="none" spc="-75" normalizeH="0" baseline="0" noProof="0" dirty="0">
                <a:ln>
                  <a:noFill/>
                </a:ln>
                <a:effectLst/>
                <a:uLnTx/>
                <a:uFillTx/>
              </a:rPr>
              <a:t> </a:t>
            </a:r>
            <a:r>
              <a:rPr kumimoji="0" lang="en-US" sz="2200" b="0" i="0" u="none" strike="noStrike" cap="none" spc="0" normalizeH="0" baseline="0" noProof="0" dirty="0">
                <a:ln>
                  <a:noFill/>
                </a:ln>
                <a:effectLst/>
                <a:uLnTx/>
                <a:uFillTx/>
              </a:rPr>
              <a:t>‘Mission</a:t>
            </a:r>
            <a:r>
              <a:rPr kumimoji="0" lang="en-US" sz="2200" b="0" i="0" u="none" strike="noStrike" cap="none" spc="5" normalizeH="0" baseline="0" noProof="0" dirty="0">
                <a:ln>
                  <a:noFill/>
                </a:ln>
                <a:effectLst/>
                <a:uLnTx/>
                <a:uFillTx/>
              </a:rPr>
              <a:t> </a:t>
            </a:r>
            <a:r>
              <a:rPr kumimoji="0" lang="en-US" sz="2200" b="0" i="0" u="none" strike="noStrike" cap="none" spc="-5" normalizeH="0" baseline="0" noProof="0" dirty="0">
                <a:ln>
                  <a:noFill/>
                </a:ln>
                <a:effectLst/>
                <a:uLnTx/>
                <a:uFillTx/>
              </a:rPr>
              <a:t>Outcome’</a:t>
            </a:r>
            <a:r>
              <a:rPr kumimoji="0" lang="en-US" sz="2200" b="0" i="0" u="none" strike="noStrike" cap="none" spc="-65" normalizeH="0" baseline="0" noProof="0" dirty="0">
                <a:ln>
                  <a:noFill/>
                </a:ln>
                <a:effectLst/>
                <a:uLnTx/>
                <a:uFillTx/>
              </a:rPr>
              <a:t> </a:t>
            </a:r>
            <a:r>
              <a:rPr kumimoji="0" lang="en-US" sz="2200" b="0" i="0" u="none" strike="noStrike" cap="none" spc="0" normalizeH="0" baseline="0" noProof="0" dirty="0">
                <a:ln>
                  <a:noFill/>
                </a:ln>
                <a:effectLst/>
                <a:uLnTx/>
                <a:uFillTx/>
              </a:rPr>
              <a:t>‘Landing</a:t>
            </a:r>
            <a:r>
              <a:rPr kumimoji="0" lang="en-US" sz="2200" b="0" i="0" u="none" strike="noStrike" cap="none" spc="-50" normalizeH="0" baseline="0" noProof="0" dirty="0">
                <a:ln>
                  <a:noFill/>
                </a:ln>
                <a:effectLst/>
                <a:uLnTx/>
                <a:uFillTx/>
              </a:rPr>
              <a:t> </a:t>
            </a:r>
            <a:r>
              <a:rPr kumimoji="0" lang="en-US" sz="2200" b="0" i="0" u="none" strike="noStrike" cap="none" spc="-5" normalizeH="0" baseline="0" noProof="0" dirty="0">
                <a:ln>
                  <a:noFill/>
                </a:ln>
                <a:effectLst/>
                <a:uLnTx/>
                <a:uFillTx/>
              </a:rPr>
              <a:t>Location’</a:t>
            </a:r>
            <a:endParaRPr kumimoji="0" lang="en-US" sz="2200" b="0" i="0" u="none" strike="noStrike" cap="none" spc="0" normalizeH="0" baseline="0" noProof="0" dirty="0">
              <a:ln>
                <a:noFill/>
              </a:ln>
              <a:effectLst/>
              <a:uLnTx/>
              <a:uFillTx/>
            </a:endParaRPr>
          </a:p>
          <a:p>
            <a:pPr marL="16510" marR="5080" lvl="0" fontAlgn="auto">
              <a:spcBef>
                <a:spcPts val="290"/>
              </a:spcBef>
              <a:spcAft>
                <a:spcPts val="0"/>
              </a:spcAft>
              <a:buClrTx/>
              <a:buSzTx/>
              <a:tabLst/>
              <a:defRPr/>
            </a:pPr>
            <a:r>
              <a:rPr kumimoji="0" lang="en-US" sz="2200" b="0" i="0" u="none" strike="noStrike" cap="none" spc="0" normalizeH="0" baseline="0" noProof="0" dirty="0">
                <a:ln>
                  <a:noFill/>
                </a:ln>
                <a:effectLst/>
                <a:uLnTx/>
                <a:uFillTx/>
              </a:rPr>
              <a:t>New </a:t>
            </a:r>
            <a:r>
              <a:rPr kumimoji="0" lang="en-US" sz="2200" b="0" i="0" u="none" strike="noStrike" cap="none" spc="-5" normalizeH="0" baseline="0" noProof="0" dirty="0">
                <a:ln>
                  <a:noFill/>
                </a:ln>
                <a:effectLst/>
                <a:uLnTx/>
                <a:uFillTx/>
              </a:rPr>
              <a:t>training </a:t>
            </a:r>
            <a:r>
              <a:rPr kumimoji="0" lang="en-US" sz="2200" b="0" i="0" u="none" strike="noStrike" cap="none" spc="0" normalizeH="0" baseline="0" noProof="0" dirty="0">
                <a:ln>
                  <a:noFill/>
                </a:ln>
                <a:effectLst/>
                <a:uLnTx/>
                <a:uFillTx/>
              </a:rPr>
              <a:t>label column </a:t>
            </a:r>
            <a:r>
              <a:rPr kumimoji="0" lang="en-US" sz="2200" b="0" i="0" u="none" strike="noStrike" cap="none" spc="-15" normalizeH="0" baseline="0" noProof="0" dirty="0">
                <a:ln>
                  <a:noFill/>
                </a:ln>
                <a:effectLst/>
                <a:uLnTx/>
                <a:uFillTx/>
              </a:rPr>
              <a:t>‘class’ </a:t>
            </a:r>
            <a:r>
              <a:rPr kumimoji="0" lang="en-US" sz="2200" b="0" i="0" u="none" strike="noStrike" cap="none" spc="-5" normalizeH="0" baseline="0" noProof="0" dirty="0">
                <a:ln>
                  <a:noFill/>
                </a:ln>
                <a:effectLst/>
                <a:uLnTx/>
                <a:uFillTx/>
              </a:rPr>
              <a:t>with </a:t>
            </a:r>
            <a:r>
              <a:rPr kumimoji="0" lang="en-US" sz="2200" b="0" i="0" u="none" strike="noStrike" cap="none" spc="0" normalizeH="0" baseline="0" noProof="0" dirty="0">
                <a:ln>
                  <a:noFill/>
                </a:ln>
                <a:effectLst/>
                <a:uLnTx/>
                <a:uFillTx/>
              </a:rPr>
              <a:t>a </a:t>
            </a:r>
            <a:r>
              <a:rPr kumimoji="0" lang="en-US" sz="2200" b="0" i="0" u="none" strike="noStrike" cap="none" spc="-5" normalizeH="0" baseline="0" noProof="0" dirty="0">
                <a:ln>
                  <a:noFill/>
                </a:ln>
                <a:effectLst/>
                <a:uLnTx/>
                <a:uFillTx/>
              </a:rPr>
              <a:t>value of </a:t>
            </a:r>
            <a:r>
              <a:rPr kumimoji="0" lang="en-US" sz="2200" b="0" i="0" u="none" strike="noStrike" cap="none" spc="0" normalizeH="0" baseline="0" noProof="0" dirty="0">
                <a:ln>
                  <a:noFill/>
                </a:ln>
                <a:effectLst/>
                <a:uLnTx/>
                <a:uFillTx/>
              </a:rPr>
              <a:t>1 </a:t>
            </a:r>
            <a:r>
              <a:rPr kumimoji="0" lang="en-US" sz="2200" b="0" i="0" u="none" strike="noStrike" cap="none" spc="-5" normalizeH="0" baseline="0" noProof="0" dirty="0">
                <a:ln>
                  <a:noFill/>
                </a:ln>
                <a:effectLst/>
                <a:uLnTx/>
                <a:uFillTx/>
              </a:rPr>
              <a:t>if </a:t>
            </a:r>
            <a:r>
              <a:rPr kumimoji="0" lang="en-US" sz="2200" b="0" i="0" u="none" strike="noStrike" cap="none" spc="0" normalizeH="0" baseline="0" noProof="0" dirty="0">
                <a:ln>
                  <a:noFill/>
                </a:ln>
                <a:effectLst/>
                <a:uLnTx/>
                <a:uFillTx/>
              </a:rPr>
              <a:t>‘Mission </a:t>
            </a:r>
            <a:r>
              <a:rPr kumimoji="0" lang="en-US" sz="2200" b="0" i="0" u="none" strike="noStrike" cap="none" spc="-5" normalizeH="0" baseline="0" noProof="0" dirty="0">
                <a:ln>
                  <a:noFill/>
                </a:ln>
                <a:effectLst/>
                <a:uLnTx/>
                <a:uFillTx/>
              </a:rPr>
              <a:t>Outcome’ is </a:t>
            </a:r>
            <a:r>
              <a:rPr kumimoji="0" lang="en-US" sz="2200" b="0" i="0" u="none" strike="noStrike" cap="none" spc="-30" normalizeH="0" baseline="0" noProof="0" dirty="0">
                <a:ln>
                  <a:noFill/>
                </a:ln>
                <a:effectLst/>
                <a:uLnTx/>
                <a:uFillTx/>
              </a:rPr>
              <a:t>True </a:t>
            </a:r>
            <a:r>
              <a:rPr kumimoji="0" lang="en-US" sz="2200" b="0" i="0" u="none" strike="noStrike" cap="none" spc="0" normalizeH="0" baseline="0" noProof="0" dirty="0">
                <a:ln>
                  <a:noFill/>
                </a:ln>
                <a:effectLst/>
                <a:uLnTx/>
                <a:uFillTx/>
              </a:rPr>
              <a:t>and 0 </a:t>
            </a:r>
            <a:r>
              <a:rPr kumimoji="0" lang="en-US" sz="2200" b="0" i="0" u="none" strike="noStrike" cap="none" spc="-5" normalizeH="0" baseline="0" noProof="0" dirty="0">
                <a:ln>
                  <a:noFill/>
                </a:ln>
                <a:effectLst/>
                <a:uLnTx/>
                <a:uFillTx/>
              </a:rPr>
              <a:t>otherwise.  </a:t>
            </a:r>
          </a:p>
          <a:p>
            <a:pPr marL="16510" marR="5080" lvl="0" fontAlgn="auto">
              <a:spcBef>
                <a:spcPts val="290"/>
              </a:spcBef>
              <a:spcAft>
                <a:spcPts val="0"/>
              </a:spcAft>
              <a:buClrTx/>
              <a:buSzTx/>
              <a:tabLst/>
              <a:defRPr/>
            </a:pPr>
            <a:r>
              <a:rPr kumimoji="0" lang="en-US" sz="2200" b="0" i="0" u="heavy" strike="noStrike" cap="none" spc="-20" normalizeH="0" baseline="0" noProof="0" dirty="0">
                <a:ln>
                  <a:noFill/>
                </a:ln>
                <a:effectLst/>
                <a:uLnTx/>
                <a:uFill>
                  <a:solidFill>
                    <a:srgbClr val="404040"/>
                  </a:solidFill>
                </a:uFill>
              </a:rPr>
              <a:t>Value </a:t>
            </a:r>
            <a:r>
              <a:rPr kumimoji="0" lang="en-US" sz="2200" b="0" i="0" u="heavy" strike="noStrike" cap="none" spc="0" normalizeH="0" baseline="0" noProof="0" dirty="0">
                <a:ln>
                  <a:noFill/>
                </a:ln>
                <a:effectLst/>
                <a:uLnTx/>
                <a:uFill>
                  <a:solidFill>
                    <a:srgbClr val="404040"/>
                  </a:solidFill>
                </a:uFill>
              </a:rPr>
              <a:t>Mapping:</a:t>
            </a:r>
            <a:endParaRPr kumimoji="0" lang="en-US" sz="2200" b="0" i="0" u="none" strike="noStrike" cap="none" spc="0" normalizeH="0" baseline="0" noProof="0" dirty="0">
              <a:ln>
                <a:noFill/>
              </a:ln>
              <a:effectLst/>
              <a:uLnTx/>
              <a:uFillTx/>
            </a:endParaRPr>
          </a:p>
          <a:p>
            <a:pPr marL="16510" marR="0" lvl="0" fontAlgn="auto">
              <a:spcBef>
                <a:spcPts val="1275"/>
              </a:spcBef>
              <a:spcAft>
                <a:spcPts val="0"/>
              </a:spcAft>
              <a:buClrTx/>
              <a:buSzTx/>
              <a:tabLst/>
              <a:defRPr/>
            </a:pPr>
            <a:r>
              <a:rPr kumimoji="0" lang="en-US" sz="2200" b="0" i="0" u="none" strike="noStrike" cap="none" spc="-30" normalizeH="0" baseline="0" noProof="0" dirty="0">
                <a:ln>
                  <a:noFill/>
                </a:ln>
                <a:effectLst/>
                <a:uLnTx/>
                <a:uFillTx/>
              </a:rPr>
              <a:t>True </a:t>
            </a:r>
            <a:r>
              <a:rPr kumimoji="0" lang="en-US" sz="2200" b="0" i="0" u="none" strike="noStrike" cap="none" spc="0" normalizeH="0" baseline="0" noProof="0" dirty="0">
                <a:ln>
                  <a:noFill/>
                </a:ln>
                <a:effectLst/>
                <a:uLnTx/>
                <a:uFillTx/>
              </a:rPr>
              <a:t>ASDS, </a:t>
            </a:r>
            <a:r>
              <a:rPr kumimoji="0" lang="en-US" sz="2200" b="0" i="0" u="none" strike="noStrike" cap="none" spc="-30" normalizeH="0" baseline="0" noProof="0" dirty="0">
                <a:ln>
                  <a:noFill/>
                </a:ln>
                <a:effectLst/>
                <a:uLnTx/>
                <a:uFillTx/>
              </a:rPr>
              <a:t>True </a:t>
            </a:r>
            <a:r>
              <a:rPr kumimoji="0" lang="en-US" sz="2200" b="0" i="0" u="none" strike="noStrike" cap="none" spc="-10" normalizeH="0" baseline="0" noProof="0" dirty="0">
                <a:ln>
                  <a:noFill/>
                </a:ln>
                <a:effectLst/>
                <a:uLnTx/>
                <a:uFillTx/>
              </a:rPr>
              <a:t>RTLS, </a:t>
            </a:r>
            <a:r>
              <a:rPr kumimoji="0" lang="en-US" sz="2200" b="0" i="0" u="none" strike="noStrike" cap="none" spc="0" normalizeH="0" baseline="0" noProof="0" dirty="0">
                <a:ln>
                  <a:noFill/>
                </a:ln>
                <a:effectLst/>
                <a:uLnTx/>
                <a:uFillTx/>
              </a:rPr>
              <a:t>&amp; </a:t>
            </a:r>
            <a:r>
              <a:rPr kumimoji="0" lang="en-US" sz="2200" b="0" i="0" u="none" strike="noStrike" cap="none" spc="-30" normalizeH="0" baseline="0" noProof="0" dirty="0">
                <a:ln>
                  <a:noFill/>
                </a:ln>
                <a:effectLst/>
                <a:uLnTx/>
                <a:uFillTx/>
              </a:rPr>
              <a:t>True </a:t>
            </a:r>
            <a:r>
              <a:rPr kumimoji="0" lang="en-US" sz="2200" b="0" i="0" u="none" strike="noStrike" cap="none" spc="0" normalizeH="0" baseline="0" noProof="0" dirty="0">
                <a:ln>
                  <a:noFill/>
                </a:ln>
                <a:effectLst/>
                <a:uLnTx/>
                <a:uFillTx/>
              </a:rPr>
              <a:t>Ocean – </a:t>
            </a:r>
            <a:r>
              <a:rPr kumimoji="0" lang="en-US" sz="2200" b="0" i="0" u="none" strike="noStrike" cap="none" spc="-10" normalizeH="0" baseline="0" noProof="0" dirty="0">
                <a:ln>
                  <a:noFill/>
                </a:ln>
                <a:effectLst/>
                <a:uLnTx/>
                <a:uFillTx/>
              </a:rPr>
              <a:t>set to </a:t>
            </a:r>
            <a:r>
              <a:rPr kumimoji="0" lang="en-US" sz="2200" b="0" i="0" u="none" strike="noStrike" cap="none" spc="-5" normalizeH="0" baseline="0" noProof="0" dirty="0">
                <a:ln>
                  <a:noFill/>
                </a:ln>
                <a:effectLst/>
                <a:uLnTx/>
                <a:uFillTx/>
              </a:rPr>
              <a:t>-&gt;</a:t>
            </a:r>
            <a:r>
              <a:rPr kumimoji="0" lang="en-US" sz="2200" b="0" i="0" u="none" strike="noStrike" cap="none" spc="-80" normalizeH="0" baseline="0" noProof="0" dirty="0">
                <a:ln>
                  <a:noFill/>
                </a:ln>
                <a:effectLst/>
                <a:uLnTx/>
                <a:uFillTx/>
              </a:rPr>
              <a:t> </a:t>
            </a:r>
            <a:r>
              <a:rPr kumimoji="0" lang="en-US" sz="2200" b="0" i="0" u="none" strike="noStrike" cap="none" spc="0" normalizeH="0" baseline="0" noProof="0" dirty="0">
                <a:ln>
                  <a:noFill/>
                </a:ln>
                <a:effectLst/>
                <a:uLnTx/>
                <a:uFillTx/>
              </a:rPr>
              <a:t>1</a:t>
            </a:r>
          </a:p>
          <a:p>
            <a:pPr marL="16510" marR="0" lvl="0" fontAlgn="auto">
              <a:spcBef>
                <a:spcPts val="1200"/>
              </a:spcBef>
              <a:spcAft>
                <a:spcPts val="0"/>
              </a:spcAft>
              <a:buClrTx/>
              <a:buSzTx/>
              <a:tabLst/>
              <a:defRPr/>
            </a:pPr>
            <a:r>
              <a:rPr kumimoji="0" lang="en-US" sz="2200" b="0" i="0" u="none" strike="noStrike" cap="none" spc="0" normalizeH="0" baseline="0" noProof="0" dirty="0">
                <a:ln>
                  <a:noFill/>
                </a:ln>
                <a:effectLst/>
                <a:uLnTx/>
                <a:uFillTx/>
              </a:rPr>
              <a:t>None </a:t>
            </a:r>
            <a:r>
              <a:rPr kumimoji="0" lang="en-US" sz="2200" b="0" i="0" u="none" strike="noStrike" cap="none" spc="0" normalizeH="0" baseline="0" noProof="0" dirty="0" err="1">
                <a:ln>
                  <a:noFill/>
                </a:ln>
                <a:effectLst/>
                <a:uLnTx/>
                <a:uFillTx/>
              </a:rPr>
              <a:t>None</a:t>
            </a:r>
            <a:r>
              <a:rPr kumimoji="0" lang="en-US" sz="2200" b="0" i="0" u="none" strike="noStrike" cap="none" spc="0" normalizeH="0" baseline="0" noProof="0" dirty="0">
                <a:ln>
                  <a:noFill/>
                </a:ln>
                <a:effectLst/>
                <a:uLnTx/>
                <a:uFillTx/>
              </a:rPr>
              <a:t>, </a:t>
            </a:r>
            <a:r>
              <a:rPr kumimoji="0" lang="en-US" sz="2200" b="0" i="0" u="none" strike="noStrike" cap="none" spc="-15" normalizeH="0" baseline="0" noProof="0" dirty="0">
                <a:ln>
                  <a:noFill/>
                </a:ln>
                <a:effectLst/>
                <a:uLnTx/>
                <a:uFillTx/>
              </a:rPr>
              <a:t>False </a:t>
            </a:r>
            <a:r>
              <a:rPr kumimoji="0" lang="en-US" sz="2200" b="0" i="0" u="none" strike="noStrike" cap="none" spc="0" normalizeH="0" baseline="0" noProof="0" dirty="0">
                <a:ln>
                  <a:noFill/>
                </a:ln>
                <a:effectLst/>
                <a:uLnTx/>
                <a:uFillTx/>
              </a:rPr>
              <a:t>ASDS, None ASDS, </a:t>
            </a:r>
            <a:r>
              <a:rPr kumimoji="0" lang="en-US" sz="2200" b="0" i="0" u="none" strike="noStrike" cap="none" spc="-15" normalizeH="0" baseline="0" noProof="0" dirty="0">
                <a:ln>
                  <a:noFill/>
                </a:ln>
                <a:effectLst/>
                <a:uLnTx/>
                <a:uFillTx/>
              </a:rPr>
              <a:t>False </a:t>
            </a:r>
            <a:r>
              <a:rPr kumimoji="0" lang="en-US" sz="2200" b="0" i="0" u="none" strike="noStrike" cap="none" spc="0" normalizeH="0" baseline="0" noProof="0" dirty="0">
                <a:ln>
                  <a:noFill/>
                </a:ln>
                <a:effectLst/>
                <a:uLnTx/>
                <a:uFillTx/>
              </a:rPr>
              <a:t>Ocean, </a:t>
            </a:r>
            <a:r>
              <a:rPr kumimoji="0" lang="en-US" sz="2200" b="0" i="0" u="none" strike="noStrike" cap="none" spc="-15" normalizeH="0" baseline="0" noProof="0" dirty="0">
                <a:ln>
                  <a:noFill/>
                </a:ln>
                <a:effectLst/>
                <a:uLnTx/>
                <a:uFillTx/>
              </a:rPr>
              <a:t>False </a:t>
            </a:r>
            <a:r>
              <a:rPr kumimoji="0" lang="en-US" sz="2200" b="0" i="0" u="none" strike="noStrike" cap="none" spc="-10" normalizeH="0" baseline="0" noProof="0" dirty="0">
                <a:ln>
                  <a:noFill/>
                </a:ln>
                <a:effectLst/>
                <a:uLnTx/>
                <a:uFillTx/>
              </a:rPr>
              <a:t>RTLS </a:t>
            </a:r>
            <a:r>
              <a:rPr kumimoji="0" lang="en-US" sz="2200" b="0" i="0" u="none" strike="noStrike" cap="none" spc="0" normalizeH="0" baseline="0" noProof="0" dirty="0">
                <a:ln>
                  <a:noFill/>
                </a:ln>
                <a:effectLst/>
                <a:uLnTx/>
                <a:uFillTx/>
              </a:rPr>
              <a:t>– </a:t>
            </a:r>
            <a:r>
              <a:rPr kumimoji="0" lang="en-US" sz="2200" b="0" i="0" u="none" strike="noStrike" cap="none" spc="-10" normalizeH="0" baseline="0" noProof="0" dirty="0">
                <a:ln>
                  <a:noFill/>
                </a:ln>
                <a:effectLst/>
                <a:uLnTx/>
                <a:uFillTx/>
              </a:rPr>
              <a:t>set to </a:t>
            </a:r>
            <a:r>
              <a:rPr kumimoji="0" lang="en-US" sz="2200" b="0" i="0" u="none" strike="noStrike" cap="none" spc="-5" normalizeH="0" baseline="0" noProof="0" dirty="0">
                <a:ln>
                  <a:noFill/>
                </a:ln>
                <a:effectLst/>
                <a:uLnTx/>
                <a:uFillTx/>
              </a:rPr>
              <a:t>-&gt;</a:t>
            </a:r>
            <a:r>
              <a:rPr kumimoji="0" lang="en-US" sz="2200" b="0" i="0" u="none" strike="noStrike" cap="none" spc="-105" normalizeH="0" baseline="0" noProof="0" dirty="0">
                <a:ln>
                  <a:noFill/>
                </a:ln>
                <a:effectLst/>
                <a:uLnTx/>
                <a:uFillTx/>
              </a:rPr>
              <a:t> </a:t>
            </a:r>
            <a:r>
              <a:rPr kumimoji="0" lang="en-US" sz="2200" b="0" i="0" u="none" strike="noStrike" cap="none" spc="0" normalizeH="0" baseline="0" noProof="0" dirty="0">
                <a:ln>
                  <a:noFill/>
                </a:ln>
                <a:effectLst/>
                <a:uLnTx/>
                <a:uFillTx/>
              </a:rPr>
              <a:t>0</a:t>
            </a:r>
          </a:p>
          <a:p>
            <a:r>
              <a:rPr lang="en-US" sz="2200" dirty="0">
                <a:hlinkClick r:id="rId2"/>
              </a:rPr>
              <a:t>GitHub</a:t>
            </a:r>
            <a:endParaRPr lang="en-US" sz="2200" dirty="0"/>
          </a:p>
          <a:p>
            <a:endParaRPr lang="en-US" sz="2200" dirty="0"/>
          </a:p>
          <a:p>
            <a:endParaRPr lang="en-US" sz="2200" dirty="0"/>
          </a:p>
          <a:p>
            <a:endParaRPr lang="en-US" sz="2200" dirty="0"/>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EDA with Data Visualization</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25625"/>
            <a:ext cx="10515600" cy="4351338"/>
          </a:xfrm>
          <a:prstGeom prst="rect">
            <a:avLst/>
          </a:prstGeom>
        </p:spPr>
        <p:txBody>
          <a:bodyPr vert="horz" lIns="91440" tIns="45720" rIns="91440" bIns="45720" rtlCol="0">
            <a:normAutofit lnSpcReduction="10000"/>
          </a:bodyPr>
          <a:lstStyle/>
          <a:p>
            <a:pPr marL="16510" marR="0" lvl="0" fontAlgn="auto">
              <a:spcBef>
                <a:spcPts val="1280"/>
              </a:spcBef>
              <a:spcAft>
                <a:spcPts val="0"/>
              </a:spcAft>
              <a:buClrTx/>
              <a:buSzTx/>
              <a:tabLst/>
              <a:defRPr/>
            </a:pPr>
            <a:r>
              <a:rPr kumimoji="0" lang="en-US" sz="2600" b="0" i="0" u="none" strike="noStrike" cap="none" spc="-15" normalizeH="0" baseline="0" noProof="0" dirty="0">
                <a:ln>
                  <a:noFill/>
                </a:ln>
                <a:effectLst/>
                <a:uLnTx/>
                <a:uFillTx/>
              </a:rPr>
              <a:t>Create </a:t>
            </a:r>
            <a:r>
              <a:rPr kumimoji="0" lang="en-US" sz="2600" b="0" i="0" u="none" strike="noStrike" cap="none" spc="0" normalizeH="0" baseline="0" noProof="0" dirty="0">
                <a:ln>
                  <a:noFill/>
                </a:ln>
                <a:effectLst/>
                <a:uLnTx/>
                <a:uFillTx/>
              </a:rPr>
              <a:t>a </a:t>
            </a:r>
            <a:r>
              <a:rPr kumimoji="0" lang="en-US" sz="2600" b="0" i="0" u="none" strike="noStrike" cap="none" spc="-5" normalizeH="0" baseline="0" noProof="0" dirty="0">
                <a:ln>
                  <a:noFill/>
                </a:ln>
                <a:effectLst/>
                <a:uLnTx/>
                <a:uFillTx/>
              </a:rPr>
              <a:t>training label </a:t>
            </a:r>
            <a:r>
              <a:rPr kumimoji="0" lang="en-US" sz="2600" b="0" i="0" u="none" strike="noStrike" cap="none" spc="0" normalizeH="0" baseline="0" noProof="0" dirty="0">
                <a:ln>
                  <a:noFill/>
                </a:ln>
                <a:effectLst/>
                <a:uLnTx/>
                <a:uFillTx/>
              </a:rPr>
              <a:t>with </a:t>
            </a:r>
            <a:r>
              <a:rPr kumimoji="0" lang="en-US" sz="2600" b="0" i="0" u="none" strike="noStrike" cap="none" spc="-5" normalizeH="0" baseline="0" noProof="0" dirty="0">
                <a:ln>
                  <a:noFill/>
                </a:ln>
                <a:effectLst/>
                <a:uLnTx/>
                <a:uFillTx/>
              </a:rPr>
              <a:t>landing </a:t>
            </a:r>
            <a:r>
              <a:rPr kumimoji="0" lang="en-US" sz="2600" b="0" i="0" u="none" strike="noStrike" cap="none" spc="-15" normalizeH="0" baseline="0" noProof="0" dirty="0">
                <a:ln>
                  <a:noFill/>
                </a:ln>
                <a:effectLst/>
                <a:uLnTx/>
                <a:uFillTx/>
              </a:rPr>
              <a:t>outcomes </a:t>
            </a:r>
            <a:r>
              <a:rPr kumimoji="0" lang="en-US" sz="2600" b="0" i="0" u="none" strike="noStrike" cap="none" spc="-5" normalizeH="0" baseline="0" noProof="0" dirty="0">
                <a:ln>
                  <a:noFill/>
                </a:ln>
                <a:effectLst/>
                <a:uLnTx/>
                <a:uFillTx/>
              </a:rPr>
              <a:t>where successful </a:t>
            </a:r>
            <a:r>
              <a:rPr kumimoji="0" lang="en-US" sz="2600" b="0" i="0" u="none" strike="noStrike" cap="none" spc="0" normalizeH="0" baseline="0" noProof="0" dirty="0">
                <a:ln>
                  <a:noFill/>
                </a:ln>
                <a:effectLst/>
                <a:uLnTx/>
                <a:uFillTx/>
              </a:rPr>
              <a:t>= 1 &amp; </a:t>
            </a:r>
            <a:r>
              <a:rPr kumimoji="0" lang="en-US" sz="2600" b="0" i="0" u="none" strike="noStrike" cap="none" spc="-15" normalizeH="0" baseline="0" noProof="0" dirty="0">
                <a:ln>
                  <a:noFill/>
                </a:ln>
                <a:effectLst/>
                <a:uLnTx/>
                <a:uFillTx/>
              </a:rPr>
              <a:t>failure </a:t>
            </a:r>
            <a:r>
              <a:rPr kumimoji="0" lang="en-US" sz="2600" b="0" i="0" u="none" strike="noStrike" cap="none" spc="0" normalizeH="0" baseline="0" noProof="0" dirty="0">
                <a:ln>
                  <a:noFill/>
                </a:ln>
                <a:effectLst/>
                <a:uLnTx/>
                <a:uFillTx/>
              </a:rPr>
              <a:t>=</a:t>
            </a:r>
            <a:r>
              <a:rPr kumimoji="0" lang="en-US" sz="2600" b="0" i="0" u="none" strike="noStrike" cap="none" spc="-85" normalizeH="0" baseline="0" noProof="0" dirty="0">
                <a:ln>
                  <a:noFill/>
                </a:ln>
                <a:effectLst/>
                <a:uLnTx/>
                <a:uFillTx/>
              </a:rPr>
              <a:t> </a:t>
            </a:r>
            <a:r>
              <a:rPr kumimoji="0" lang="en-US" sz="2600" b="0" i="0" u="none" strike="noStrike" cap="none" spc="0" normalizeH="0" baseline="0" noProof="0" dirty="0">
                <a:ln>
                  <a:noFill/>
                </a:ln>
                <a:effectLst/>
                <a:uLnTx/>
                <a:uFillTx/>
              </a:rPr>
              <a:t>0.</a:t>
            </a:r>
          </a:p>
          <a:p>
            <a:pPr marL="16510" marR="0" lvl="0" fontAlgn="auto">
              <a:spcBef>
                <a:spcPts val="1175"/>
              </a:spcBef>
              <a:spcAft>
                <a:spcPts val="0"/>
              </a:spcAft>
              <a:buClrTx/>
              <a:buSzTx/>
              <a:tabLst/>
              <a:defRPr/>
            </a:pPr>
            <a:r>
              <a:rPr kumimoji="0" lang="en-US" sz="2600" b="0" i="0" u="none" strike="noStrike" cap="none" spc="0" normalizeH="0" baseline="0" noProof="0" dirty="0">
                <a:ln>
                  <a:noFill/>
                </a:ln>
                <a:effectLst/>
                <a:uLnTx/>
                <a:uFillTx/>
              </a:rPr>
              <a:t>Outcome</a:t>
            </a:r>
            <a:r>
              <a:rPr kumimoji="0" lang="en-US" sz="2600" b="0" i="0" u="none" strike="noStrike" cap="none" spc="-75" normalizeH="0" baseline="0" noProof="0" dirty="0">
                <a:ln>
                  <a:noFill/>
                </a:ln>
                <a:effectLst/>
                <a:uLnTx/>
                <a:uFillTx/>
              </a:rPr>
              <a:t> </a:t>
            </a:r>
            <a:r>
              <a:rPr kumimoji="0" lang="en-US" sz="2600" b="0" i="0" u="none" strike="noStrike" cap="none" spc="0" normalizeH="0" baseline="0" noProof="0" dirty="0">
                <a:ln>
                  <a:noFill/>
                </a:ln>
                <a:effectLst/>
                <a:uLnTx/>
                <a:uFillTx/>
              </a:rPr>
              <a:t>column</a:t>
            </a:r>
            <a:r>
              <a:rPr kumimoji="0" lang="en-US" sz="2600" b="0" i="0" u="none" strike="noStrike" cap="none" spc="-45" normalizeH="0" baseline="0" noProof="0" dirty="0">
                <a:ln>
                  <a:noFill/>
                </a:ln>
                <a:effectLst/>
                <a:uLnTx/>
                <a:uFillTx/>
              </a:rPr>
              <a:t> </a:t>
            </a:r>
            <a:r>
              <a:rPr kumimoji="0" lang="en-US" sz="2600" b="0" i="0" u="none" strike="noStrike" cap="none" spc="-5" normalizeH="0" baseline="0" noProof="0" dirty="0">
                <a:ln>
                  <a:noFill/>
                </a:ln>
                <a:effectLst/>
                <a:uLnTx/>
                <a:uFillTx/>
              </a:rPr>
              <a:t>has</a:t>
            </a:r>
            <a:r>
              <a:rPr kumimoji="0" lang="en-US" sz="2600" b="0" i="0" u="none" strike="noStrike" cap="none" spc="-40" normalizeH="0" baseline="0" noProof="0" dirty="0">
                <a:ln>
                  <a:noFill/>
                </a:ln>
                <a:effectLst/>
                <a:uLnTx/>
                <a:uFillTx/>
              </a:rPr>
              <a:t> </a:t>
            </a:r>
            <a:r>
              <a:rPr kumimoji="0" lang="en-US" sz="2600" b="0" i="0" u="none" strike="noStrike" cap="none" spc="-10" normalizeH="0" baseline="0" noProof="0" dirty="0">
                <a:ln>
                  <a:noFill/>
                </a:ln>
                <a:effectLst/>
                <a:uLnTx/>
                <a:uFillTx/>
              </a:rPr>
              <a:t>two</a:t>
            </a:r>
            <a:r>
              <a:rPr kumimoji="0" lang="en-US" sz="2600" b="0" i="0" u="none" strike="noStrike" cap="none" spc="-25" normalizeH="0" baseline="0" noProof="0" dirty="0">
                <a:ln>
                  <a:noFill/>
                </a:ln>
                <a:effectLst/>
                <a:uLnTx/>
                <a:uFillTx/>
              </a:rPr>
              <a:t> </a:t>
            </a:r>
            <a:r>
              <a:rPr kumimoji="0" lang="en-US" sz="2600" b="0" i="0" u="none" strike="noStrike" cap="none" spc="0" normalizeH="0" baseline="0" noProof="0" dirty="0">
                <a:ln>
                  <a:noFill/>
                </a:ln>
                <a:effectLst/>
                <a:uLnTx/>
                <a:uFillTx/>
              </a:rPr>
              <a:t>components:</a:t>
            </a:r>
            <a:r>
              <a:rPr kumimoji="0" lang="en-US" sz="2600" b="0" i="0" u="none" strike="noStrike" cap="none" spc="-75" normalizeH="0" baseline="0" noProof="0" dirty="0">
                <a:ln>
                  <a:noFill/>
                </a:ln>
                <a:effectLst/>
                <a:uLnTx/>
                <a:uFillTx/>
              </a:rPr>
              <a:t> </a:t>
            </a:r>
            <a:r>
              <a:rPr kumimoji="0" lang="en-US" sz="2600" b="0" i="0" u="none" strike="noStrike" cap="none" spc="0" normalizeH="0" baseline="0" noProof="0" dirty="0">
                <a:ln>
                  <a:noFill/>
                </a:ln>
                <a:effectLst/>
                <a:uLnTx/>
                <a:uFillTx/>
              </a:rPr>
              <a:t>‘Mission</a:t>
            </a:r>
            <a:r>
              <a:rPr kumimoji="0" lang="en-US" sz="2600" b="0" i="0" u="none" strike="noStrike" cap="none" spc="5" normalizeH="0" baseline="0" noProof="0" dirty="0">
                <a:ln>
                  <a:noFill/>
                </a:ln>
                <a:effectLst/>
                <a:uLnTx/>
                <a:uFillTx/>
              </a:rPr>
              <a:t> </a:t>
            </a:r>
            <a:r>
              <a:rPr kumimoji="0" lang="en-US" sz="2600" b="0" i="0" u="none" strike="noStrike" cap="none" spc="-5" normalizeH="0" baseline="0" noProof="0" dirty="0">
                <a:ln>
                  <a:noFill/>
                </a:ln>
                <a:effectLst/>
                <a:uLnTx/>
                <a:uFillTx/>
              </a:rPr>
              <a:t>Outcome’</a:t>
            </a:r>
            <a:r>
              <a:rPr kumimoji="0" lang="en-US" sz="2600" b="0" i="0" u="none" strike="noStrike" cap="none" spc="-65" normalizeH="0" baseline="0" noProof="0" dirty="0">
                <a:ln>
                  <a:noFill/>
                </a:ln>
                <a:effectLst/>
                <a:uLnTx/>
                <a:uFillTx/>
              </a:rPr>
              <a:t> </a:t>
            </a:r>
            <a:r>
              <a:rPr kumimoji="0" lang="en-US" sz="2600" b="0" i="0" u="none" strike="noStrike" cap="none" spc="0" normalizeH="0" baseline="0" noProof="0" dirty="0">
                <a:ln>
                  <a:noFill/>
                </a:ln>
                <a:effectLst/>
                <a:uLnTx/>
                <a:uFillTx/>
              </a:rPr>
              <a:t>‘Landing</a:t>
            </a:r>
            <a:r>
              <a:rPr kumimoji="0" lang="en-US" sz="2600" b="0" i="0" u="none" strike="noStrike" cap="none" spc="-50" normalizeH="0" baseline="0" noProof="0" dirty="0">
                <a:ln>
                  <a:noFill/>
                </a:ln>
                <a:effectLst/>
                <a:uLnTx/>
                <a:uFillTx/>
              </a:rPr>
              <a:t> </a:t>
            </a:r>
            <a:r>
              <a:rPr kumimoji="0" lang="en-US" sz="2600" b="0" i="0" u="none" strike="noStrike" cap="none" spc="-5" normalizeH="0" baseline="0" noProof="0" dirty="0">
                <a:ln>
                  <a:noFill/>
                </a:ln>
                <a:effectLst/>
                <a:uLnTx/>
                <a:uFillTx/>
              </a:rPr>
              <a:t>Location’</a:t>
            </a:r>
            <a:endParaRPr kumimoji="0" lang="en-US" sz="2600" b="0" i="0" u="none" strike="noStrike" cap="none" spc="0" normalizeH="0" baseline="0" noProof="0" dirty="0">
              <a:ln>
                <a:noFill/>
              </a:ln>
              <a:effectLst/>
              <a:uLnTx/>
              <a:uFillTx/>
            </a:endParaRPr>
          </a:p>
          <a:p>
            <a:pPr marL="16510" marR="5080" lvl="0" fontAlgn="auto">
              <a:spcBef>
                <a:spcPts val="290"/>
              </a:spcBef>
              <a:spcAft>
                <a:spcPts val="0"/>
              </a:spcAft>
              <a:buClrTx/>
              <a:buSzTx/>
              <a:tabLst/>
              <a:defRPr/>
            </a:pPr>
            <a:r>
              <a:rPr kumimoji="0" lang="en-US" sz="2600" b="0" i="0" u="none" strike="noStrike" cap="none" spc="0" normalizeH="0" baseline="0" noProof="0" dirty="0">
                <a:ln>
                  <a:noFill/>
                </a:ln>
                <a:effectLst/>
                <a:uLnTx/>
                <a:uFillTx/>
              </a:rPr>
              <a:t>New </a:t>
            </a:r>
            <a:r>
              <a:rPr kumimoji="0" lang="en-US" sz="2600" b="0" i="0" u="none" strike="noStrike" cap="none" spc="-5" normalizeH="0" baseline="0" noProof="0" dirty="0">
                <a:ln>
                  <a:noFill/>
                </a:ln>
                <a:effectLst/>
                <a:uLnTx/>
                <a:uFillTx/>
              </a:rPr>
              <a:t>training </a:t>
            </a:r>
            <a:r>
              <a:rPr kumimoji="0" lang="en-US" sz="2600" b="0" i="0" u="none" strike="noStrike" cap="none" spc="0" normalizeH="0" baseline="0" noProof="0" dirty="0">
                <a:ln>
                  <a:noFill/>
                </a:ln>
                <a:effectLst/>
                <a:uLnTx/>
                <a:uFillTx/>
              </a:rPr>
              <a:t>label column </a:t>
            </a:r>
            <a:r>
              <a:rPr kumimoji="0" lang="en-US" sz="2600" b="0" i="0" u="none" strike="noStrike" cap="none" spc="-15" normalizeH="0" baseline="0" noProof="0" dirty="0">
                <a:ln>
                  <a:noFill/>
                </a:ln>
                <a:effectLst/>
                <a:uLnTx/>
                <a:uFillTx/>
              </a:rPr>
              <a:t>‘class’ </a:t>
            </a:r>
            <a:r>
              <a:rPr kumimoji="0" lang="en-US" sz="2600" b="0" i="0" u="none" strike="noStrike" cap="none" spc="-5" normalizeH="0" baseline="0" noProof="0" dirty="0">
                <a:ln>
                  <a:noFill/>
                </a:ln>
                <a:effectLst/>
                <a:uLnTx/>
                <a:uFillTx/>
              </a:rPr>
              <a:t>with </a:t>
            </a:r>
            <a:r>
              <a:rPr kumimoji="0" lang="en-US" sz="2600" b="0" i="0" u="none" strike="noStrike" cap="none" spc="0" normalizeH="0" baseline="0" noProof="0" dirty="0">
                <a:ln>
                  <a:noFill/>
                </a:ln>
                <a:effectLst/>
                <a:uLnTx/>
                <a:uFillTx/>
              </a:rPr>
              <a:t>a </a:t>
            </a:r>
            <a:r>
              <a:rPr kumimoji="0" lang="en-US" sz="2600" b="0" i="0" u="none" strike="noStrike" cap="none" spc="-5" normalizeH="0" baseline="0" noProof="0" dirty="0">
                <a:ln>
                  <a:noFill/>
                </a:ln>
                <a:effectLst/>
                <a:uLnTx/>
                <a:uFillTx/>
              </a:rPr>
              <a:t>value of </a:t>
            </a:r>
            <a:r>
              <a:rPr kumimoji="0" lang="en-US" sz="2600" b="0" i="0" u="none" strike="noStrike" cap="none" spc="0" normalizeH="0" baseline="0" noProof="0" dirty="0">
                <a:ln>
                  <a:noFill/>
                </a:ln>
                <a:effectLst/>
                <a:uLnTx/>
                <a:uFillTx/>
              </a:rPr>
              <a:t>1 </a:t>
            </a:r>
            <a:r>
              <a:rPr kumimoji="0" lang="en-US" sz="2600" b="0" i="0" u="none" strike="noStrike" cap="none" spc="-5" normalizeH="0" baseline="0" noProof="0" dirty="0">
                <a:ln>
                  <a:noFill/>
                </a:ln>
                <a:effectLst/>
                <a:uLnTx/>
                <a:uFillTx/>
              </a:rPr>
              <a:t>if </a:t>
            </a:r>
            <a:r>
              <a:rPr kumimoji="0" lang="en-US" sz="2600" b="0" i="0" u="none" strike="noStrike" cap="none" spc="0" normalizeH="0" baseline="0" noProof="0" dirty="0">
                <a:ln>
                  <a:noFill/>
                </a:ln>
                <a:effectLst/>
                <a:uLnTx/>
                <a:uFillTx/>
              </a:rPr>
              <a:t>‘Mission </a:t>
            </a:r>
            <a:r>
              <a:rPr kumimoji="0" lang="en-US" sz="2600" b="0" i="0" u="none" strike="noStrike" cap="none" spc="-5" normalizeH="0" baseline="0" noProof="0" dirty="0">
                <a:ln>
                  <a:noFill/>
                </a:ln>
                <a:effectLst/>
                <a:uLnTx/>
                <a:uFillTx/>
              </a:rPr>
              <a:t>Outcome’ is </a:t>
            </a:r>
            <a:r>
              <a:rPr kumimoji="0" lang="en-US" sz="2600" b="0" i="0" u="none" strike="noStrike" cap="none" spc="-30" normalizeH="0" baseline="0" noProof="0" dirty="0">
                <a:ln>
                  <a:noFill/>
                </a:ln>
                <a:effectLst/>
                <a:uLnTx/>
                <a:uFillTx/>
              </a:rPr>
              <a:t>True </a:t>
            </a:r>
            <a:r>
              <a:rPr kumimoji="0" lang="en-US" sz="2600" b="0" i="0" u="none" strike="noStrike" cap="none" spc="0" normalizeH="0" baseline="0" noProof="0" dirty="0">
                <a:ln>
                  <a:noFill/>
                </a:ln>
                <a:effectLst/>
                <a:uLnTx/>
                <a:uFillTx/>
              </a:rPr>
              <a:t>and 0 </a:t>
            </a:r>
            <a:r>
              <a:rPr kumimoji="0" lang="en-US" sz="2600" b="0" i="0" u="none" strike="noStrike" cap="none" spc="-5" normalizeH="0" baseline="0" noProof="0" dirty="0">
                <a:ln>
                  <a:noFill/>
                </a:ln>
                <a:effectLst/>
                <a:uLnTx/>
                <a:uFillTx/>
              </a:rPr>
              <a:t>otherwise.  </a:t>
            </a:r>
          </a:p>
          <a:p>
            <a:pPr marL="16510" marR="5080" lvl="0" fontAlgn="auto">
              <a:spcBef>
                <a:spcPts val="290"/>
              </a:spcBef>
              <a:spcAft>
                <a:spcPts val="0"/>
              </a:spcAft>
              <a:buClrTx/>
              <a:buSzTx/>
              <a:tabLst/>
              <a:defRPr/>
            </a:pPr>
            <a:r>
              <a:rPr kumimoji="0" lang="en-US" sz="2600" b="0" i="0" u="heavy" strike="noStrike" cap="none" spc="-20" normalizeH="0" baseline="0" noProof="0" dirty="0">
                <a:ln>
                  <a:noFill/>
                </a:ln>
                <a:effectLst/>
                <a:uLnTx/>
                <a:uFill>
                  <a:solidFill>
                    <a:srgbClr val="404040"/>
                  </a:solidFill>
                </a:uFill>
              </a:rPr>
              <a:t>Value </a:t>
            </a:r>
            <a:r>
              <a:rPr kumimoji="0" lang="en-US" sz="2600" b="0" i="0" u="heavy" strike="noStrike" cap="none" spc="0" normalizeH="0" baseline="0" noProof="0" dirty="0">
                <a:ln>
                  <a:noFill/>
                </a:ln>
                <a:effectLst/>
                <a:uLnTx/>
                <a:uFill>
                  <a:solidFill>
                    <a:srgbClr val="404040"/>
                  </a:solidFill>
                </a:uFill>
              </a:rPr>
              <a:t>Mapping:</a:t>
            </a:r>
            <a:endParaRPr kumimoji="0" lang="en-US" sz="2600" b="0" i="0" u="none" strike="noStrike" cap="none" spc="0" normalizeH="0" baseline="0" noProof="0" dirty="0">
              <a:ln>
                <a:noFill/>
              </a:ln>
              <a:effectLst/>
              <a:uLnTx/>
              <a:uFillTx/>
            </a:endParaRPr>
          </a:p>
          <a:p>
            <a:pPr marL="16510" marR="0" lvl="0" fontAlgn="auto">
              <a:spcBef>
                <a:spcPts val="1275"/>
              </a:spcBef>
              <a:spcAft>
                <a:spcPts val="0"/>
              </a:spcAft>
              <a:buClrTx/>
              <a:buSzTx/>
              <a:tabLst/>
              <a:defRPr/>
            </a:pPr>
            <a:r>
              <a:rPr kumimoji="0" lang="en-US" sz="2600" b="0" i="0" u="none" strike="noStrike" cap="none" spc="-30" normalizeH="0" baseline="0" noProof="0" dirty="0">
                <a:ln>
                  <a:noFill/>
                </a:ln>
                <a:effectLst/>
                <a:uLnTx/>
                <a:uFillTx/>
              </a:rPr>
              <a:t>True </a:t>
            </a:r>
            <a:r>
              <a:rPr kumimoji="0" lang="en-US" sz="2600" b="0" i="0" u="none" strike="noStrike" cap="none" spc="0" normalizeH="0" baseline="0" noProof="0" dirty="0">
                <a:ln>
                  <a:noFill/>
                </a:ln>
                <a:effectLst/>
                <a:uLnTx/>
                <a:uFillTx/>
              </a:rPr>
              <a:t>ASDS, </a:t>
            </a:r>
            <a:r>
              <a:rPr kumimoji="0" lang="en-US" sz="2600" b="0" i="0" u="none" strike="noStrike" cap="none" spc="-30" normalizeH="0" baseline="0" noProof="0" dirty="0">
                <a:ln>
                  <a:noFill/>
                </a:ln>
                <a:effectLst/>
                <a:uLnTx/>
                <a:uFillTx/>
              </a:rPr>
              <a:t>True </a:t>
            </a:r>
            <a:r>
              <a:rPr kumimoji="0" lang="en-US" sz="2600" b="0" i="0" u="none" strike="noStrike" cap="none" spc="-10" normalizeH="0" baseline="0" noProof="0" dirty="0">
                <a:ln>
                  <a:noFill/>
                </a:ln>
                <a:effectLst/>
                <a:uLnTx/>
                <a:uFillTx/>
              </a:rPr>
              <a:t>RTLS, </a:t>
            </a:r>
            <a:r>
              <a:rPr kumimoji="0" lang="en-US" sz="2600" b="0" i="0" u="none" strike="noStrike" cap="none" spc="0" normalizeH="0" baseline="0" noProof="0" dirty="0">
                <a:ln>
                  <a:noFill/>
                </a:ln>
                <a:effectLst/>
                <a:uLnTx/>
                <a:uFillTx/>
              </a:rPr>
              <a:t>&amp; </a:t>
            </a:r>
            <a:r>
              <a:rPr kumimoji="0" lang="en-US" sz="2600" b="0" i="0" u="none" strike="noStrike" cap="none" spc="-30" normalizeH="0" baseline="0" noProof="0" dirty="0">
                <a:ln>
                  <a:noFill/>
                </a:ln>
                <a:effectLst/>
                <a:uLnTx/>
                <a:uFillTx/>
              </a:rPr>
              <a:t>True </a:t>
            </a:r>
            <a:r>
              <a:rPr kumimoji="0" lang="en-US" sz="2600" b="0" i="0" u="none" strike="noStrike" cap="none" spc="0" normalizeH="0" baseline="0" noProof="0" dirty="0">
                <a:ln>
                  <a:noFill/>
                </a:ln>
                <a:effectLst/>
                <a:uLnTx/>
                <a:uFillTx/>
              </a:rPr>
              <a:t>Ocean – </a:t>
            </a:r>
            <a:r>
              <a:rPr kumimoji="0" lang="en-US" sz="2600" b="0" i="0" u="none" strike="noStrike" cap="none" spc="-10" normalizeH="0" baseline="0" noProof="0" dirty="0">
                <a:ln>
                  <a:noFill/>
                </a:ln>
                <a:effectLst/>
                <a:uLnTx/>
                <a:uFillTx/>
              </a:rPr>
              <a:t>set to </a:t>
            </a:r>
            <a:r>
              <a:rPr kumimoji="0" lang="en-US" sz="2600" b="0" i="0" u="none" strike="noStrike" cap="none" spc="-5" normalizeH="0" baseline="0" noProof="0" dirty="0">
                <a:ln>
                  <a:noFill/>
                </a:ln>
                <a:effectLst/>
                <a:uLnTx/>
                <a:uFillTx/>
              </a:rPr>
              <a:t>-&gt;</a:t>
            </a:r>
            <a:r>
              <a:rPr kumimoji="0" lang="en-US" sz="2600" b="0" i="0" u="none" strike="noStrike" cap="none" spc="-80" normalizeH="0" baseline="0" noProof="0" dirty="0">
                <a:ln>
                  <a:noFill/>
                </a:ln>
                <a:effectLst/>
                <a:uLnTx/>
                <a:uFillTx/>
              </a:rPr>
              <a:t> </a:t>
            </a:r>
            <a:r>
              <a:rPr kumimoji="0" lang="en-US" sz="2600" b="0" i="0" u="none" strike="noStrike" cap="none" spc="0" normalizeH="0" baseline="0" noProof="0" dirty="0">
                <a:ln>
                  <a:noFill/>
                </a:ln>
                <a:effectLst/>
                <a:uLnTx/>
                <a:uFillTx/>
              </a:rPr>
              <a:t>1</a:t>
            </a:r>
          </a:p>
          <a:p>
            <a:pPr marL="16510" marR="0" lvl="0" fontAlgn="auto">
              <a:spcBef>
                <a:spcPts val="1200"/>
              </a:spcBef>
              <a:spcAft>
                <a:spcPts val="0"/>
              </a:spcAft>
              <a:buClrTx/>
              <a:buSzTx/>
              <a:tabLst/>
              <a:defRPr/>
            </a:pPr>
            <a:r>
              <a:rPr kumimoji="0" lang="en-US" sz="2600" b="0" i="0" u="none" strike="noStrike" cap="none" spc="0" normalizeH="0" baseline="0" noProof="0" dirty="0">
                <a:ln>
                  <a:noFill/>
                </a:ln>
                <a:effectLst/>
                <a:uLnTx/>
                <a:uFillTx/>
              </a:rPr>
              <a:t>None </a:t>
            </a:r>
            <a:r>
              <a:rPr kumimoji="0" lang="en-US" sz="2600" b="0" i="0" u="none" strike="noStrike" cap="none" spc="0" normalizeH="0" baseline="0" noProof="0" dirty="0" err="1">
                <a:ln>
                  <a:noFill/>
                </a:ln>
                <a:effectLst/>
                <a:uLnTx/>
                <a:uFillTx/>
              </a:rPr>
              <a:t>None</a:t>
            </a:r>
            <a:r>
              <a:rPr kumimoji="0" lang="en-US" sz="2600" b="0" i="0" u="none" strike="noStrike" cap="none" spc="0" normalizeH="0" baseline="0" noProof="0" dirty="0">
                <a:ln>
                  <a:noFill/>
                </a:ln>
                <a:effectLst/>
                <a:uLnTx/>
                <a:uFillTx/>
              </a:rPr>
              <a:t>, </a:t>
            </a:r>
            <a:r>
              <a:rPr kumimoji="0" lang="en-US" sz="2600" b="0" i="0" u="none" strike="noStrike" cap="none" spc="-15" normalizeH="0" baseline="0" noProof="0" dirty="0">
                <a:ln>
                  <a:noFill/>
                </a:ln>
                <a:effectLst/>
                <a:uLnTx/>
                <a:uFillTx/>
              </a:rPr>
              <a:t>False </a:t>
            </a:r>
            <a:r>
              <a:rPr kumimoji="0" lang="en-US" sz="2600" b="0" i="0" u="none" strike="noStrike" cap="none" spc="0" normalizeH="0" baseline="0" noProof="0" dirty="0">
                <a:ln>
                  <a:noFill/>
                </a:ln>
                <a:effectLst/>
                <a:uLnTx/>
                <a:uFillTx/>
              </a:rPr>
              <a:t>ASDS, None ASDS, </a:t>
            </a:r>
            <a:r>
              <a:rPr kumimoji="0" lang="en-US" sz="2600" b="0" i="0" u="none" strike="noStrike" cap="none" spc="-15" normalizeH="0" baseline="0" noProof="0" dirty="0">
                <a:ln>
                  <a:noFill/>
                </a:ln>
                <a:effectLst/>
                <a:uLnTx/>
                <a:uFillTx/>
              </a:rPr>
              <a:t>False </a:t>
            </a:r>
            <a:r>
              <a:rPr kumimoji="0" lang="en-US" sz="2600" b="0" i="0" u="none" strike="noStrike" cap="none" spc="0" normalizeH="0" baseline="0" noProof="0" dirty="0">
                <a:ln>
                  <a:noFill/>
                </a:ln>
                <a:effectLst/>
                <a:uLnTx/>
                <a:uFillTx/>
              </a:rPr>
              <a:t>Ocean, </a:t>
            </a:r>
            <a:r>
              <a:rPr kumimoji="0" lang="en-US" sz="2600" b="0" i="0" u="none" strike="noStrike" cap="none" spc="-15" normalizeH="0" baseline="0" noProof="0" dirty="0">
                <a:ln>
                  <a:noFill/>
                </a:ln>
                <a:effectLst/>
                <a:uLnTx/>
                <a:uFillTx/>
              </a:rPr>
              <a:t>False </a:t>
            </a:r>
            <a:r>
              <a:rPr kumimoji="0" lang="en-US" sz="2600" b="0" i="0" u="none" strike="noStrike" cap="none" spc="-10" normalizeH="0" baseline="0" noProof="0" dirty="0">
                <a:ln>
                  <a:noFill/>
                </a:ln>
                <a:effectLst/>
                <a:uLnTx/>
                <a:uFillTx/>
              </a:rPr>
              <a:t>RTLS </a:t>
            </a:r>
            <a:r>
              <a:rPr kumimoji="0" lang="en-US" sz="2600" b="0" i="0" u="none" strike="noStrike" cap="none" spc="0" normalizeH="0" baseline="0" noProof="0" dirty="0">
                <a:ln>
                  <a:noFill/>
                </a:ln>
                <a:effectLst/>
                <a:uLnTx/>
                <a:uFillTx/>
              </a:rPr>
              <a:t>– </a:t>
            </a:r>
            <a:r>
              <a:rPr kumimoji="0" lang="en-US" sz="2600" b="0" i="0" u="none" strike="noStrike" cap="none" spc="-10" normalizeH="0" baseline="0" noProof="0" dirty="0">
                <a:ln>
                  <a:noFill/>
                </a:ln>
                <a:effectLst/>
                <a:uLnTx/>
                <a:uFillTx/>
              </a:rPr>
              <a:t>set to </a:t>
            </a:r>
            <a:r>
              <a:rPr kumimoji="0" lang="en-US" sz="2600" b="0" i="0" u="none" strike="noStrike" cap="none" spc="-5" normalizeH="0" baseline="0" noProof="0" dirty="0">
                <a:ln>
                  <a:noFill/>
                </a:ln>
                <a:effectLst/>
                <a:uLnTx/>
                <a:uFillTx/>
              </a:rPr>
              <a:t>-&gt;</a:t>
            </a:r>
            <a:r>
              <a:rPr kumimoji="0" lang="en-US" sz="2600" b="0" i="0" u="none" strike="noStrike" cap="none" spc="-105" normalizeH="0" baseline="0" noProof="0" dirty="0">
                <a:ln>
                  <a:noFill/>
                </a:ln>
                <a:effectLst/>
                <a:uLnTx/>
                <a:uFillTx/>
              </a:rPr>
              <a:t> </a:t>
            </a:r>
            <a:r>
              <a:rPr kumimoji="0" lang="en-US" sz="2600" b="0" i="0" u="none" strike="noStrike" cap="none" spc="0" normalizeH="0" baseline="0" noProof="0" dirty="0">
                <a:ln>
                  <a:noFill/>
                </a:ln>
                <a:effectLst/>
                <a:uLnTx/>
                <a:uFillTx/>
              </a:rPr>
              <a:t>0</a:t>
            </a:r>
          </a:p>
          <a:p>
            <a:pPr marL="16510" marR="0" lvl="0" fontAlgn="auto">
              <a:spcBef>
                <a:spcPts val="1200"/>
              </a:spcBef>
              <a:spcAft>
                <a:spcPts val="0"/>
              </a:spcAft>
              <a:buClrTx/>
              <a:buSzTx/>
              <a:tabLst/>
              <a:defRPr/>
            </a:pPr>
            <a:r>
              <a:rPr lang="en-US" sz="2600" dirty="0" err="1">
                <a:hlinkClick r:id="rId2"/>
              </a:rPr>
              <a:t>Github</a:t>
            </a:r>
            <a:endParaRPr kumimoji="0" lang="en-US" sz="2600" b="0" i="0" u="none" strike="noStrike" cap="none" spc="0" normalizeH="0" baseline="0" noProof="0" dirty="0">
              <a:ln>
                <a:noFill/>
              </a:ln>
              <a:effectLst/>
              <a:uLnTx/>
              <a:uFillTx/>
            </a:endParaRPr>
          </a:p>
          <a:p>
            <a:endParaRPr lang="en-US" sz="2600" dirty="0"/>
          </a:p>
        </p:txBody>
      </p:sp>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838200" y="459863"/>
            <a:ext cx="10515600" cy="10045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4400" kern="1200">
                <a:solidFill>
                  <a:srgbClr val="FFFFFF"/>
                </a:solidFill>
                <a:latin typeface="+mj-lt"/>
                <a:ea typeface="+mj-ea"/>
                <a:cs typeface="+mj-cs"/>
              </a:rPr>
              <a:t>EDA with SQL</a:t>
            </a:r>
          </a:p>
        </p:txBody>
      </p:sp>
      <p:sp>
        <p:nvSpPr>
          <p:cNvPr id="13" name="Rectangle: Rounded Corners 12">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FFFFFF"/>
                </a:solidFill>
                <a:latin typeface="+mn-lt"/>
              </a:rPr>
              <a:pPr>
                <a:spcAft>
                  <a:spcPts val="600"/>
                </a:spcAft>
              </a:pPr>
              <a:t>12</a:t>
            </a:fld>
            <a:endParaRPr lang="en-US" sz="1200">
              <a:solidFill>
                <a:srgbClr val="FFFFFF"/>
              </a:solidFill>
              <a:latin typeface="+mn-lt"/>
            </a:endParaRPr>
          </a:p>
        </p:txBody>
      </p:sp>
      <p:graphicFrame>
        <p:nvGraphicFramePr>
          <p:cNvPr id="7" name="Content Placeholder 4">
            <a:extLst>
              <a:ext uri="{FF2B5EF4-FFF2-40B4-BE49-F238E27FC236}">
                <a16:creationId xmlns:a16="http://schemas.microsoft.com/office/drawing/2014/main" id="{9A1B6548-8118-6549-3B24-D730456B1203}"/>
              </a:ext>
            </a:extLst>
          </p:cNvPr>
          <p:cNvGraphicFramePr>
            <a:graphicFrameLocks noGrp="1"/>
          </p:cNvGraphicFramePr>
          <p:nvPr>
            <p:ph idx="4294967295"/>
            <p:extLst>
              <p:ext uri="{D42A27DB-BD31-4B8C-83A1-F6EECF244321}">
                <p14:modId xmlns:p14="http://schemas.microsoft.com/office/powerpoint/2010/main" val="1814362671"/>
              </p:ext>
            </p:extLst>
          </p:nvPr>
        </p:nvGraphicFramePr>
        <p:xfrm>
          <a:off x="838200" y="180091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838200" y="365125"/>
            <a:ext cx="555848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Build an Interactive Map with Folium</a:t>
            </a:r>
          </a:p>
        </p:txBody>
      </p:sp>
      <p:sp>
        <p:nvSpPr>
          <p:cNvPr id="12" name="Freeform: Shape 11">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25625"/>
            <a:ext cx="5558489" cy="4351338"/>
          </a:xfrm>
          <a:prstGeom prst="rect">
            <a:avLst/>
          </a:prstGeom>
        </p:spPr>
        <p:txBody>
          <a:bodyPr vert="horz" lIns="91440" tIns="45720" rIns="91440" bIns="45720" rtlCol="0">
            <a:normAutofit/>
          </a:bodyPr>
          <a:lstStyle/>
          <a:p>
            <a:pPr marL="12700" marR="5080" lvl="0" fontAlgn="auto">
              <a:spcBef>
                <a:spcPts val="335"/>
              </a:spcBef>
              <a:spcAft>
                <a:spcPts val="0"/>
              </a:spcAft>
              <a:buClrTx/>
              <a:buSzTx/>
              <a:tabLst/>
              <a:defRPr/>
            </a:pPr>
            <a:r>
              <a:rPr kumimoji="0" lang="en-US" sz="2200" b="0" i="0" u="none" strike="noStrike" cap="none" spc="-15" normalizeH="0" baseline="0" noProof="0" dirty="0">
                <a:ln>
                  <a:noFill/>
                </a:ln>
                <a:effectLst/>
                <a:uLnTx/>
                <a:uFillTx/>
              </a:rPr>
              <a:t>Folium </a:t>
            </a:r>
            <a:r>
              <a:rPr kumimoji="0" lang="en-US" sz="2200" b="0" i="0" u="none" strike="noStrike" cap="none" spc="-5" normalizeH="0" baseline="0" noProof="0" dirty="0">
                <a:ln>
                  <a:noFill/>
                </a:ln>
                <a:effectLst/>
                <a:uLnTx/>
                <a:uFillTx/>
              </a:rPr>
              <a:t>maps mark Launch Sites, successful </a:t>
            </a:r>
            <a:r>
              <a:rPr kumimoji="0" lang="en-US" sz="2200" b="0" i="0" u="none" strike="noStrike" cap="none" spc="0" normalizeH="0" baseline="0" noProof="0" dirty="0">
                <a:ln>
                  <a:noFill/>
                </a:ln>
                <a:effectLst/>
                <a:uLnTx/>
                <a:uFillTx/>
              </a:rPr>
              <a:t>and </a:t>
            </a:r>
            <a:r>
              <a:rPr kumimoji="0" lang="en-US" sz="2200" b="0" i="0" u="none" strike="noStrike" cap="none" spc="-5" normalizeH="0" baseline="0" noProof="0" dirty="0">
                <a:ln>
                  <a:noFill/>
                </a:ln>
                <a:effectLst/>
                <a:uLnTx/>
                <a:uFillTx/>
              </a:rPr>
              <a:t>unsuccessful </a:t>
            </a:r>
            <a:r>
              <a:rPr kumimoji="0" lang="en-US" sz="2200" b="0" i="0" u="none" strike="noStrike" cap="none" spc="0" normalizeH="0" baseline="0" noProof="0" dirty="0">
                <a:ln>
                  <a:noFill/>
                </a:ln>
                <a:effectLst/>
                <a:uLnTx/>
                <a:uFillTx/>
              </a:rPr>
              <a:t>landings, and a </a:t>
            </a:r>
            <a:r>
              <a:rPr kumimoji="0" lang="en-US" sz="2200" b="0" i="0" u="none" strike="noStrike" cap="none" spc="-25" normalizeH="0" baseline="0" noProof="0" dirty="0">
                <a:ln>
                  <a:noFill/>
                </a:ln>
                <a:effectLst/>
                <a:uLnTx/>
                <a:uFillTx/>
              </a:rPr>
              <a:t>proximity example  </a:t>
            </a:r>
            <a:r>
              <a:rPr kumimoji="0" lang="en-US" sz="2200" b="0" i="0" u="none" strike="noStrike" cap="none" spc="-20" normalizeH="0" baseline="0" noProof="0" dirty="0">
                <a:ln>
                  <a:noFill/>
                </a:ln>
                <a:effectLst/>
                <a:uLnTx/>
                <a:uFillTx/>
              </a:rPr>
              <a:t>to </a:t>
            </a:r>
            <a:r>
              <a:rPr kumimoji="0" lang="en-US" sz="2200" b="0" i="0" u="none" strike="noStrike" cap="none" spc="-40" normalizeH="0" baseline="0" noProof="0" dirty="0">
                <a:ln>
                  <a:noFill/>
                </a:ln>
                <a:effectLst/>
                <a:uLnTx/>
                <a:uFillTx/>
              </a:rPr>
              <a:t>key </a:t>
            </a:r>
            <a:r>
              <a:rPr kumimoji="0" lang="en-US" sz="2200" b="0" i="0" u="none" strike="noStrike" cap="none" spc="-5" normalizeH="0" baseline="0" noProof="0" dirty="0">
                <a:ln>
                  <a:noFill/>
                </a:ln>
                <a:effectLst/>
                <a:uLnTx/>
                <a:uFillTx/>
              </a:rPr>
              <a:t>locations: </a:t>
            </a:r>
            <a:r>
              <a:rPr kumimoji="0" lang="en-US" sz="2200" b="0" i="0" u="none" strike="noStrike" cap="none" spc="-60" normalizeH="0" baseline="0" noProof="0" dirty="0">
                <a:ln>
                  <a:noFill/>
                </a:ln>
                <a:effectLst/>
                <a:uLnTx/>
                <a:uFillTx/>
              </a:rPr>
              <a:t>Railway, Highway, </a:t>
            </a:r>
            <a:r>
              <a:rPr kumimoji="0" lang="en-US" sz="2200" b="0" i="0" u="none" strike="noStrike" cap="none" spc="-20" normalizeH="0" baseline="0" noProof="0" dirty="0">
                <a:ln>
                  <a:noFill/>
                </a:ln>
                <a:effectLst/>
                <a:uLnTx/>
                <a:uFillTx/>
              </a:rPr>
              <a:t>Coast, </a:t>
            </a:r>
            <a:r>
              <a:rPr kumimoji="0" lang="en-US" sz="2200" b="0" i="0" u="none" strike="noStrike" cap="none" spc="0" normalizeH="0" baseline="0" noProof="0" dirty="0">
                <a:ln>
                  <a:noFill/>
                </a:ln>
                <a:effectLst/>
                <a:uLnTx/>
                <a:uFillTx/>
              </a:rPr>
              <a:t>and</a:t>
            </a:r>
            <a:r>
              <a:rPr kumimoji="0" lang="en-US" sz="2200" b="0" i="0" u="none" strike="noStrike" cap="none" spc="35" normalizeH="0" baseline="0" noProof="0" dirty="0">
                <a:ln>
                  <a:noFill/>
                </a:ln>
                <a:effectLst/>
                <a:uLnTx/>
                <a:uFillTx/>
              </a:rPr>
              <a:t> </a:t>
            </a:r>
            <a:r>
              <a:rPr kumimoji="0" lang="en-US" sz="2200" b="0" i="0" u="none" strike="noStrike" cap="none" spc="-60" normalizeH="0" baseline="0" noProof="0" dirty="0">
                <a:ln>
                  <a:noFill/>
                </a:ln>
                <a:effectLst/>
                <a:uLnTx/>
                <a:uFillTx/>
              </a:rPr>
              <a:t>City.</a:t>
            </a:r>
            <a:endParaRPr kumimoji="0" lang="en-US" sz="2200" b="0" i="0" u="none" strike="noStrike" cap="none" spc="0" normalizeH="0" baseline="0" noProof="0" dirty="0">
              <a:ln>
                <a:noFill/>
              </a:ln>
              <a:effectLst/>
              <a:uLnTx/>
              <a:uFillTx/>
            </a:endParaRPr>
          </a:p>
          <a:p>
            <a:pPr marL="12700" marR="311150" lvl="0" fontAlgn="auto">
              <a:spcBef>
                <a:spcPts val="1115"/>
              </a:spcBef>
              <a:spcAft>
                <a:spcPts val="0"/>
              </a:spcAft>
              <a:buClrTx/>
              <a:buSzTx/>
              <a:tabLst/>
              <a:defRPr/>
            </a:pPr>
            <a:r>
              <a:rPr kumimoji="0" lang="en-US" sz="2200" b="0" i="0" u="none" strike="noStrike" cap="none" spc="-5" normalizeH="0" baseline="0" noProof="0" dirty="0">
                <a:ln>
                  <a:noFill/>
                </a:ln>
                <a:effectLst/>
                <a:uLnTx/>
                <a:uFillTx/>
              </a:rPr>
              <a:t>This </a:t>
            </a:r>
            <a:r>
              <a:rPr kumimoji="0" lang="en-US" sz="2200" b="0" i="0" u="none" strike="noStrike" cap="none" spc="-15" normalizeH="0" baseline="0" noProof="0" dirty="0">
                <a:ln>
                  <a:noFill/>
                </a:ln>
                <a:effectLst/>
                <a:uLnTx/>
                <a:uFillTx/>
              </a:rPr>
              <a:t>allows </a:t>
            </a:r>
            <a:r>
              <a:rPr kumimoji="0" lang="en-US" sz="2200" b="0" i="0" u="none" strike="noStrike" cap="none" spc="-5" normalizeH="0" baseline="0" noProof="0" dirty="0">
                <a:ln>
                  <a:noFill/>
                </a:ln>
                <a:effectLst/>
                <a:uLnTx/>
                <a:uFillTx/>
              </a:rPr>
              <a:t>us </a:t>
            </a:r>
            <a:r>
              <a:rPr kumimoji="0" lang="en-US" sz="2200" b="0" i="0" u="none" strike="noStrike" cap="none" spc="-20" normalizeH="0" baseline="0" noProof="0" dirty="0">
                <a:ln>
                  <a:noFill/>
                </a:ln>
                <a:effectLst/>
                <a:uLnTx/>
                <a:uFillTx/>
              </a:rPr>
              <a:t>to understand why </a:t>
            </a:r>
            <a:r>
              <a:rPr kumimoji="0" lang="en-US" sz="2200" b="0" i="0" u="none" strike="noStrike" cap="none" spc="0" normalizeH="0" baseline="0" noProof="0" dirty="0">
                <a:ln>
                  <a:noFill/>
                </a:ln>
                <a:effectLst/>
                <a:uLnTx/>
                <a:uFillTx/>
              </a:rPr>
              <a:t>launch </a:t>
            </a:r>
            <a:r>
              <a:rPr kumimoji="0" lang="en-US" sz="2200" b="0" i="0" u="none" strike="noStrike" cap="none" spc="-20" normalizeH="0" baseline="0" noProof="0" dirty="0">
                <a:ln>
                  <a:noFill/>
                </a:ln>
                <a:effectLst/>
                <a:uLnTx/>
                <a:uFillTx/>
              </a:rPr>
              <a:t>sites </a:t>
            </a:r>
            <a:r>
              <a:rPr kumimoji="0" lang="en-US" sz="2200" b="0" i="0" u="none" strike="noStrike" cap="none" spc="-25" normalizeH="0" baseline="0" noProof="0" dirty="0">
                <a:ln>
                  <a:noFill/>
                </a:ln>
                <a:effectLst/>
                <a:uLnTx/>
                <a:uFillTx/>
              </a:rPr>
              <a:t>may </a:t>
            </a:r>
            <a:r>
              <a:rPr kumimoji="0" lang="en-US" sz="2200" b="0" i="0" u="none" strike="noStrike" cap="none" spc="0" normalizeH="0" baseline="0" noProof="0" dirty="0">
                <a:ln>
                  <a:noFill/>
                </a:ln>
                <a:effectLst/>
                <a:uLnTx/>
                <a:uFillTx/>
              </a:rPr>
              <a:t>be </a:t>
            </a:r>
            <a:r>
              <a:rPr kumimoji="0" lang="en-US" sz="2200" b="0" i="0" u="none" strike="noStrike" cap="none" spc="-20" normalizeH="0" baseline="0" noProof="0" dirty="0">
                <a:ln>
                  <a:noFill/>
                </a:ln>
                <a:effectLst/>
                <a:uLnTx/>
                <a:uFillTx/>
              </a:rPr>
              <a:t>located </a:t>
            </a:r>
            <a:r>
              <a:rPr kumimoji="0" lang="en-US" sz="2200" b="0" i="0" u="none" strike="noStrike" cap="none" spc="-5" normalizeH="0" baseline="0" noProof="0" dirty="0">
                <a:ln>
                  <a:noFill/>
                </a:ln>
                <a:effectLst/>
                <a:uLnTx/>
                <a:uFillTx/>
              </a:rPr>
              <a:t>where they </a:t>
            </a:r>
            <a:r>
              <a:rPr kumimoji="0" lang="en-US" sz="2200" b="0" i="0" u="none" strike="noStrike" cap="none" spc="-20" normalizeH="0" baseline="0" noProof="0" dirty="0">
                <a:ln>
                  <a:noFill/>
                </a:ln>
                <a:effectLst/>
                <a:uLnTx/>
                <a:uFillTx/>
              </a:rPr>
              <a:t>are. </a:t>
            </a:r>
            <a:r>
              <a:rPr kumimoji="0" lang="en-US" sz="2200" b="0" i="0" u="none" strike="noStrike" cap="none" spc="0" normalizeH="0" baseline="0" noProof="0" dirty="0">
                <a:ln>
                  <a:noFill/>
                </a:ln>
                <a:effectLst/>
                <a:uLnTx/>
                <a:uFillTx/>
              </a:rPr>
              <a:t>Also </a:t>
            </a:r>
            <a:r>
              <a:rPr kumimoji="0" lang="en-US" sz="2200" b="0" i="0" u="none" strike="noStrike" cap="none" spc="-20" normalizeH="0" baseline="0" noProof="0" dirty="0">
                <a:ln>
                  <a:noFill/>
                </a:ln>
                <a:effectLst/>
                <a:uLnTx/>
                <a:uFillTx/>
              </a:rPr>
              <a:t>visualizes  </a:t>
            </a:r>
            <a:r>
              <a:rPr kumimoji="0" lang="en-US" sz="2200" b="0" i="0" u="none" strike="noStrike" cap="none" spc="-5" normalizeH="0" baseline="0" noProof="0" dirty="0">
                <a:ln>
                  <a:noFill/>
                </a:ln>
                <a:effectLst/>
                <a:uLnTx/>
                <a:uFillTx/>
              </a:rPr>
              <a:t>successful </a:t>
            </a:r>
            <a:r>
              <a:rPr kumimoji="0" lang="en-US" sz="2200" b="0" i="0" u="none" strike="noStrike" cap="none" spc="0" normalizeH="0" baseline="0" noProof="0" dirty="0">
                <a:ln>
                  <a:noFill/>
                </a:ln>
                <a:effectLst/>
                <a:uLnTx/>
                <a:uFillTx/>
              </a:rPr>
              <a:t>landings </a:t>
            </a:r>
            <a:r>
              <a:rPr kumimoji="0" lang="en-US" sz="2200" b="0" i="0" u="none" strike="noStrike" cap="none" spc="-25" normalizeH="0" baseline="0" noProof="0" dirty="0">
                <a:ln>
                  <a:noFill/>
                </a:ln>
                <a:effectLst/>
                <a:uLnTx/>
                <a:uFillTx/>
              </a:rPr>
              <a:t>relative </a:t>
            </a:r>
            <a:r>
              <a:rPr kumimoji="0" lang="en-US" sz="2200" b="0" i="0" u="none" strike="noStrike" cap="none" spc="-20" normalizeH="0" baseline="0" noProof="0" dirty="0">
                <a:ln>
                  <a:noFill/>
                </a:ln>
                <a:effectLst/>
                <a:uLnTx/>
                <a:uFillTx/>
              </a:rPr>
              <a:t>to</a:t>
            </a:r>
            <a:r>
              <a:rPr kumimoji="0" lang="en-US" sz="2200" b="0" i="0" u="none" strike="noStrike" cap="none" spc="-25" normalizeH="0" baseline="0" noProof="0" dirty="0">
                <a:ln>
                  <a:noFill/>
                </a:ln>
                <a:effectLst/>
                <a:uLnTx/>
                <a:uFillTx/>
              </a:rPr>
              <a:t> </a:t>
            </a:r>
            <a:r>
              <a:rPr kumimoji="0" lang="en-US" sz="2200" b="0" i="0" u="none" strike="noStrike" cap="none" spc="-5" normalizeH="0" baseline="0" noProof="0" dirty="0">
                <a:ln>
                  <a:noFill/>
                </a:ln>
                <a:effectLst/>
                <a:uLnTx/>
                <a:uFillTx/>
              </a:rPr>
              <a:t>location.</a:t>
            </a:r>
            <a:endParaRPr kumimoji="0" lang="en-US" sz="2200" b="0" i="0" u="none" strike="noStrike" cap="none" spc="0" normalizeH="0" baseline="0" noProof="0" dirty="0">
              <a:ln>
                <a:noFill/>
              </a:ln>
              <a:effectLst/>
              <a:uLnTx/>
              <a:uFillTx/>
            </a:endParaRPr>
          </a:p>
          <a:p>
            <a:pPr marL="12700" marR="0" lvl="0" fontAlgn="auto">
              <a:spcBef>
                <a:spcPts val="1070"/>
              </a:spcBef>
              <a:spcAft>
                <a:spcPts val="0"/>
              </a:spcAft>
              <a:buClrTx/>
              <a:buSzTx/>
              <a:tabLst/>
              <a:defRPr/>
            </a:pPr>
            <a:r>
              <a:rPr kumimoji="0" lang="en-US" sz="2200" b="0" i="0" u="heavy" strike="noStrike" cap="none" spc="0" normalizeH="0" baseline="0" noProof="0" dirty="0">
                <a:ln>
                  <a:noFill/>
                </a:ln>
                <a:effectLst/>
                <a:uLnTx/>
                <a:uFill>
                  <a:solidFill>
                    <a:srgbClr val="404040"/>
                  </a:solidFill>
                </a:uFill>
                <a:hlinkClick r:id="rId2"/>
              </a:rPr>
              <a:t>GitHub</a:t>
            </a:r>
            <a:endParaRPr lang="en-US" sz="2200" dirty="0"/>
          </a:p>
          <a:p>
            <a:endParaRPr lang="en-US" sz="2200" dirty="0"/>
          </a:p>
        </p:txBody>
      </p:sp>
      <p:sp>
        <p:nvSpPr>
          <p:cNvPr id="14" name="Oval 13">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Block Arc 15">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20" name="Straight Connector 19">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2" name="Freeform: Shape 21">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9780104" y="6356350"/>
            <a:ext cx="1573696"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13</a:t>
            </a:fld>
            <a:endParaRPr lang="en-US" sz="1200">
              <a:solidFill>
                <a:schemeClr val="tx1">
                  <a:tint val="75000"/>
                </a:schemeClr>
              </a:solidFill>
              <a:latin typeface="+mn-lt"/>
            </a:endParaRPr>
          </a:p>
        </p:txBody>
      </p:sp>
      <p:sp>
        <p:nvSpPr>
          <p:cNvPr id="24" name="Arc 23">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1171074" y="1396686"/>
            <a:ext cx="3240506" cy="406462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rgbClr val="FFFFFF"/>
                </a:solidFill>
                <a:latin typeface="+mj-lt"/>
                <a:ea typeface="+mj-ea"/>
                <a:cs typeface="+mj-cs"/>
              </a:rPr>
              <a:t>Build a Dashboard with Plotly Dash</a:t>
            </a:r>
          </a:p>
        </p:txBody>
      </p:sp>
      <p:sp>
        <p:nvSpPr>
          <p:cNvPr id="14" name="Arc 13">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70153" y="1526033"/>
            <a:ext cx="5536397" cy="3935281"/>
          </a:xfrm>
          <a:prstGeom prst="rect">
            <a:avLst/>
          </a:prstGeom>
        </p:spPr>
        <p:txBody>
          <a:bodyPr vert="horz" lIns="91440" tIns="45720" rIns="91440" bIns="45720" rtlCol="0">
            <a:normAutofit/>
          </a:bodyPr>
          <a:lstStyle/>
          <a:p>
            <a:pPr marL="12700" marR="0" lvl="0" fontAlgn="auto">
              <a:spcBef>
                <a:spcPts val="1200"/>
              </a:spcBef>
              <a:spcAft>
                <a:spcPts val="0"/>
              </a:spcAft>
              <a:buClrTx/>
              <a:buSzTx/>
              <a:tabLst/>
              <a:defRPr/>
            </a:pPr>
            <a:r>
              <a:rPr kumimoji="0" lang="en-US" sz="1300" b="0" i="0" u="none" strike="noStrike" cap="none" spc="-10" normalizeH="0" baseline="0" noProof="0" dirty="0">
                <a:ln>
                  <a:noFill/>
                </a:ln>
                <a:effectLst/>
                <a:uLnTx/>
                <a:uFillTx/>
              </a:rPr>
              <a:t>Dashboard </a:t>
            </a:r>
            <a:r>
              <a:rPr kumimoji="0" lang="en-US" sz="1300" b="0" i="0" u="none" strike="noStrike" cap="none" spc="0" normalizeH="0" baseline="0" noProof="0" dirty="0">
                <a:ln>
                  <a:noFill/>
                </a:ln>
                <a:effectLst/>
                <a:uLnTx/>
                <a:uFillTx/>
              </a:rPr>
              <a:t>includes a </a:t>
            </a:r>
            <a:r>
              <a:rPr kumimoji="0" lang="en-US" sz="1300" b="0" i="0" u="none" strike="noStrike" cap="none" spc="-5" normalizeH="0" baseline="0" noProof="0" dirty="0">
                <a:ln>
                  <a:noFill/>
                </a:ln>
                <a:effectLst/>
                <a:uLnTx/>
                <a:uFillTx/>
              </a:rPr>
              <a:t>pie </a:t>
            </a:r>
            <a:r>
              <a:rPr kumimoji="0" lang="en-US" sz="1300" b="0" i="0" u="none" strike="noStrike" cap="none" spc="0" normalizeH="0" baseline="0" noProof="0" dirty="0">
                <a:ln>
                  <a:noFill/>
                </a:ln>
                <a:effectLst/>
                <a:uLnTx/>
                <a:uFillTx/>
              </a:rPr>
              <a:t>chart and a </a:t>
            </a:r>
            <a:r>
              <a:rPr kumimoji="0" lang="en-US" sz="1300" b="0" i="0" u="none" strike="noStrike" cap="none" spc="-25" normalizeH="0" baseline="0" noProof="0" dirty="0">
                <a:ln>
                  <a:noFill/>
                </a:ln>
                <a:effectLst/>
                <a:uLnTx/>
                <a:uFillTx/>
              </a:rPr>
              <a:t>scatter</a:t>
            </a:r>
            <a:r>
              <a:rPr kumimoji="0" lang="en-US" sz="1300" b="0" i="0" u="none" strike="noStrike" cap="none" spc="-135" normalizeH="0" baseline="0" noProof="0" dirty="0">
                <a:ln>
                  <a:noFill/>
                </a:ln>
                <a:effectLst/>
                <a:uLnTx/>
                <a:uFillTx/>
              </a:rPr>
              <a:t> </a:t>
            </a:r>
            <a:r>
              <a:rPr kumimoji="0" lang="en-US" sz="1300" b="0" i="0" u="none" strike="noStrike" cap="none" spc="-5" normalizeH="0" baseline="0" noProof="0" dirty="0">
                <a:ln>
                  <a:noFill/>
                </a:ln>
                <a:effectLst/>
                <a:uLnTx/>
                <a:uFillTx/>
              </a:rPr>
              <a:t>plot.</a:t>
            </a:r>
            <a:endParaRPr kumimoji="0" lang="en-US" sz="1300" b="0" i="0" u="none" strike="noStrike" cap="none" spc="0" normalizeH="0" baseline="0" noProof="0" dirty="0">
              <a:ln>
                <a:noFill/>
              </a:ln>
              <a:effectLst/>
              <a:uLnTx/>
              <a:uFillTx/>
            </a:endParaRPr>
          </a:p>
          <a:p>
            <a:pPr marL="12700" marR="84455" lvl="0" fontAlgn="auto">
              <a:spcBef>
                <a:spcPts val="1275"/>
              </a:spcBef>
              <a:spcAft>
                <a:spcPts val="0"/>
              </a:spcAft>
              <a:buClrTx/>
              <a:buSzTx/>
              <a:tabLst/>
              <a:defRPr/>
            </a:pPr>
            <a:r>
              <a:rPr kumimoji="0" lang="en-US" sz="1300" b="0" i="0" u="none" strike="noStrike" cap="none" spc="-5" normalizeH="0" baseline="0" noProof="0" dirty="0">
                <a:ln>
                  <a:noFill/>
                </a:ln>
                <a:effectLst/>
                <a:uLnTx/>
                <a:uFillTx/>
              </a:rPr>
              <a:t>Pie </a:t>
            </a:r>
            <a:r>
              <a:rPr kumimoji="0" lang="en-US" sz="1300" b="0" i="0" u="none" strike="noStrike" cap="none" spc="0" normalizeH="0" baseline="0" noProof="0" dirty="0">
                <a:ln>
                  <a:noFill/>
                </a:ln>
                <a:effectLst/>
                <a:uLnTx/>
                <a:uFillTx/>
              </a:rPr>
              <a:t>chart </a:t>
            </a:r>
            <a:r>
              <a:rPr kumimoji="0" lang="en-US" sz="1300" b="0" i="0" u="none" strike="noStrike" cap="none" spc="-5" normalizeH="0" baseline="0" noProof="0" dirty="0">
                <a:ln>
                  <a:noFill/>
                </a:ln>
                <a:effectLst/>
                <a:uLnTx/>
                <a:uFillTx/>
              </a:rPr>
              <a:t>can be selected </a:t>
            </a:r>
            <a:r>
              <a:rPr kumimoji="0" lang="en-US" sz="1300" b="0" i="0" u="none" strike="noStrike" cap="none" spc="-20" normalizeH="0" baseline="0" noProof="0" dirty="0">
                <a:ln>
                  <a:noFill/>
                </a:ln>
                <a:effectLst/>
                <a:uLnTx/>
                <a:uFillTx/>
              </a:rPr>
              <a:t>to </a:t>
            </a:r>
            <a:r>
              <a:rPr kumimoji="0" lang="en-US" sz="1300" b="0" i="0" u="none" strike="noStrike" cap="none" spc="-5" normalizeH="0" baseline="0" noProof="0" dirty="0">
                <a:ln>
                  <a:noFill/>
                </a:ln>
                <a:effectLst/>
                <a:uLnTx/>
                <a:uFillTx/>
              </a:rPr>
              <a:t>show distribution of successful </a:t>
            </a:r>
            <a:r>
              <a:rPr kumimoji="0" lang="en-US" sz="1300" b="0" i="0" u="none" strike="noStrike" cap="none" spc="0" normalizeH="0" baseline="0" noProof="0" dirty="0">
                <a:ln>
                  <a:noFill/>
                </a:ln>
                <a:effectLst/>
                <a:uLnTx/>
                <a:uFillTx/>
              </a:rPr>
              <a:t>landings </a:t>
            </a:r>
            <a:r>
              <a:rPr kumimoji="0" lang="en-US" sz="1300" b="0" i="0" u="none" strike="noStrike" cap="none" spc="-20" normalizeH="0" baseline="0" noProof="0" dirty="0">
                <a:ln>
                  <a:noFill/>
                </a:ln>
                <a:effectLst/>
                <a:uLnTx/>
                <a:uFillTx/>
              </a:rPr>
              <a:t>across </a:t>
            </a:r>
            <a:r>
              <a:rPr kumimoji="0" lang="en-US" sz="1300" b="0" i="0" u="none" strike="noStrike" cap="none" spc="0" normalizeH="0" baseline="0" noProof="0" dirty="0">
                <a:ln>
                  <a:noFill/>
                </a:ln>
                <a:effectLst/>
                <a:uLnTx/>
                <a:uFillTx/>
              </a:rPr>
              <a:t>all launch </a:t>
            </a:r>
            <a:r>
              <a:rPr kumimoji="0" lang="en-US" sz="1300" b="0" i="0" u="none" strike="noStrike" cap="none" spc="-20" normalizeH="0" baseline="0" noProof="0" dirty="0">
                <a:ln>
                  <a:noFill/>
                </a:ln>
                <a:effectLst/>
                <a:uLnTx/>
                <a:uFillTx/>
              </a:rPr>
              <a:t>sites </a:t>
            </a:r>
            <a:r>
              <a:rPr kumimoji="0" lang="en-US" sz="1300" b="0" i="0" u="none" strike="noStrike" cap="none" spc="0" normalizeH="0" baseline="0" noProof="0" dirty="0">
                <a:ln>
                  <a:noFill/>
                </a:ln>
                <a:effectLst/>
                <a:uLnTx/>
                <a:uFillTx/>
              </a:rPr>
              <a:t>and  </a:t>
            </a:r>
            <a:r>
              <a:rPr kumimoji="0" lang="en-US" sz="1300" b="0" i="0" u="none" strike="noStrike" cap="none" spc="-5" normalizeH="0" baseline="0" noProof="0" dirty="0">
                <a:ln>
                  <a:noFill/>
                </a:ln>
                <a:effectLst/>
                <a:uLnTx/>
                <a:uFillTx/>
              </a:rPr>
              <a:t>can </a:t>
            </a:r>
            <a:r>
              <a:rPr kumimoji="0" lang="en-US" sz="1300" b="0" i="0" u="none" strike="noStrike" cap="none" spc="0" normalizeH="0" baseline="0" noProof="0" dirty="0">
                <a:ln>
                  <a:noFill/>
                </a:ln>
                <a:effectLst/>
                <a:uLnTx/>
                <a:uFillTx/>
              </a:rPr>
              <a:t>be </a:t>
            </a:r>
            <a:r>
              <a:rPr kumimoji="0" lang="en-US" sz="1300" b="0" i="0" u="none" strike="noStrike" cap="none" spc="-5" normalizeH="0" baseline="0" noProof="0" dirty="0">
                <a:ln>
                  <a:noFill/>
                </a:ln>
                <a:effectLst/>
                <a:uLnTx/>
                <a:uFillTx/>
              </a:rPr>
              <a:t>selected </a:t>
            </a:r>
            <a:r>
              <a:rPr kumimoji="0" lang="en-US" sz="1300" b="0" i="0" u="none" strike="noStrike" cap="none" spc="-20" normalizeH="0" baseline="0" noProof="0" dirty="0">
                <a:ln>
                  <a:noFill/>
                </a:ln>
                <a:effectLst/>
                <a:uLnTx/>
                <a:uFillTx/>
              </a:rPr>
              <a:t>to </a:t>
            </a:r>
            <a:r>
              <a:rPr kumimoji="0" lang="en-US" sz="1300" b="0" i="0" u="none" strike="noStrike" cap="none" spc="-5" normalizeH="0" baseline="0" noProof="0" dirty="0">
                <a:ln>
                  <a:noFill/>
                </a:ln>
                <a:effectLst/>
                <a:uLnTx/>
                <a:uFillTx/>
              </a:rPr>
              <a:t>show </a:t>
            </a:r>
            <a:r>
              <a:rPr kumimoji="0" lang="en-US" sz="1300" b="0" i="0" u="none" strike="noStrike" cap="none" spc="0" normalizeH="0" baseline="0" noProof="0" dirty="0">
                <a:ln>
                  <a:noFill/>
                </a:ln>
                <a:effectLst/>
                <a:uLnTx/>
                <a:uFillTx/>
              </a:rPr>
              <a:t>individual launch </a:t>
            </a:r>
            <a:r>
              <a:rPr kumimoji="0" lang="en-US" sz="1300" b="0" i="0" u="none" strike="noStrike" cap="none" spc="-20" normalizeH="0" baseline="0" noProof="0" dirty="0">
                <a:ln>
                  <a:noFill/>
                </a:ln>
                <a:effectLst/>
                <a:uLnTx/>
                <a:uFillTx/>
              </a:rPr>
              <a:t>site </a:t>
            </a:r>
            <a:r>
              <a:rPr kumimoji="0" lang="en-US" sz="1300" b="0" i="0" u="none" strike="noStrike" cap="none" spc="0" normalizeH="0" baseline="0" noProof="0" dirty="0">
                <a:ln>
                  <a:noFill/>
                </a:ln>
                <a:effectLst/>
                <a:uLnTx/>
                <a:uFillTx/>
              </a:rPr>
              <a:t>success</a:t>
            </a:r>
            <a:r>
              <a:rPr kumimoji="0" lang="en-US" sz="1300" b="0" i="0" u="none" strike="noStrike" cap="none" spc="-110" normalizeH="0" baseline="0" noProof="0" dirty="0">
                <a:ln>
                  <a:noFill/>
                </a:ln>
                <a:effectLst/>
                <a:uLnTx/>
                <a:uFillTx/>
              </a:rPr>
              <a:t> </a:t>
            </a:r>
            <a:r>
              <a:rPr kumimoji="0" lang="en-US" sz="1300" b="0" i="0" u="none" strike="noStrike" cap="none" spc="-30" normalizeH="0" baseline="0" noProof="0" dirty="0">
                <a:ln>
                  <a:noFill/>
                </a:ln>
                <a:effectLst/>
                <a:uLnTx/>
                <a:uFillTx/>
              </a:rPr>
              <a:t>rates.</a:t>
            </a:r>
            <a:endParaRPr kumimoji="0" lang="en-US" sz="1300" b="0" i="0" u="none" strike="noStrike" cap="none" spc="0" normalizeH="0" baseline="0" noProof="0" dirty="0">
              <a:ln>
                <a:noFill/>
              </a:ln>
              <a:effectLst/>
              <a:uLnTx/>
              <a:uFillTx/>
            </a:endParaRPr>
          </a:p>
          <a:p>
            <a:pPr marL="12700" marR="5080" lvl="0" fontAlgn="auto">
              <a:spcBef>
                <a:spcPts val="1375"/>
              </a:spcBef>
              <a:spcAft>
                <a:spcPts val="0"/>
              </a:spcAft>
              <a:buClrTx/>
              <a:buSzTx/>
              <a:tabLst/>
              <a:defRPr/>
            </a:pPr>
            <a:r>
              <a:rPr kumimoji="0" lang="en-US" sz="1300" b="0" i="0" u="none" strike="noStrike" cap="none" spc="-25" normalizeH="0" baseline="0" noProof="0" dirty="0">
                <a:ln>
                  <a:noFill/>
                </a:ln>
                <a:effectLst/>
                <a:uLnTx/>
                <a:uFillTx/>
              </a:rPr>
              <a:t>Scatter </a:t>
            </a:r>
            <a:r>
              <a:rPr kumimoji="0" lang="en-US" sz="1300" b="0" i="0" u="none" strike="noStrike" cap="none" spc="-5" normalizeH="0" baseline="0" noProof="0" dirty="0">
                <a:ln>
                  <a:noFill/>
                </a:ln>
                <a:effectLst/>
                <a:uLnTx/>
                <a:uFillTx/>
              </a:rPr>
              <a:t>plot </a:t>
            </a:r>
            <a:r>
              <a:rPr kumimoji="0" lang="en-US" sz="1300" b="0" i="0" u="none" strike="noStrike" cap="none" spc="-40" normalizeH="0" baseline="0" noProof="0" dirty="0">
                <a:ln>
                  <a:noFill/>
                </a:ln>
                <a:effectLst/>
                <a:uLnTx/>
                <a:uFillTx/>
              </a:rPr>
              <a:t>takes </a:t>
            </a:r>
            <a:r>
              <a:rPr kumimoji="0" lang="en-US" sz="1300" b="0" i="0" u="none" strike="noStrike" cap="none" spc="-20" normalizeH="0" baseline="0" noProof="0" dirty="0">
                <a:ln>
                  <a:noFill/>
                </a:ln>
                <a:effectLst/>
                <a:uLnTx/>
                <a:uFillTx/>
              </a:rPr>
              <a:t>two </a:t>
            </a:r>
            <a:r>
              <a:rPr kumimoji="0" lang="en-US" sz="1300" b="0" i="0" u="none" strike="noStrike" cap="none" spc="0" normalizeH="0" baseline="0" noProof="0" dirty="0">
                <a:ln>
                  <a:noFill/>
                </a:ln>
                <a:effectLst/>
                <a:uLnTx/>
                <a:uFillTx/>
              </a:rPr>
              <a:t>inputs: All </a:t>
            </a:r>
            <a:r>
              <a:rPr kumimoji="0" lang="en-US" sz="1300" b="0" i="0" u="none" strike="noStrike" cap="none" spc="-20" normalizeH="0" baseline="0" noProof="0" dirty="0">
                <a:ln>
                  <a:noFill/>
                </a:ln>
                <a:effectLst/>
                <a:uLnTx/>
                <a:uFillTx/>
              </a:rPr>
              <a:t>sites </a:t>
            </a:r>
            <a:r>
              <a:rPr kumimoji="0" lang="en-US" sz="1300" b="0" i="0" u="none" strike="noStrike" cap="none" spc="-5" normalizeH="0" baseline="0" noProof="0" dirty="0">
                <a:ln>
                  <a:noFill/>
                </a:ln>
                <a:effectLst/>
                <a:uLnTx/>
                <a:uFillTx/>
              </a:rPr>
              <a:t>or </a:t>
            </a:r>
            <a:r>
              <a:rPr kumimoji="0" lang="en-US" sz="1300" b="0" i="0" u="none" strike="noStrike" cap="none" spc="0" normalizeH="0" baseline="0" noProof="0" dirty="0">
                <a:ln>
                  <a:noFill/>
                </a:ln>
                <a:effectLst/>
                <a:uLnTx/>
                <a:uFillTx/>
              </a:rPr>
              <a:t>individual </a:t>
            </a:r>
            <a:r>
              <a:rPr kumimoji="0" lang="en-US" sz="1300" b="0" i="0" u="none" strike="noStrike" cap="none" spc="-20" normalizeH="0" baseline="0" noProof="0" dirty="0">
                <a:ln>
                  <a:noFill/>
                </a:ln>
                <a:effectLst/>
                <a:uLnTx/>
                <a:uFillTx/>
              </a:rPr>
              <a:t>site </a:t>
            </a:r>
            <a:r>
              <a:rPr kumimoji="0" lang="en-US" sz="1300" b="0" i="0" u="none" strike="noStrike" cap="none" spc="0" normalizeH="0" baseline="0" noProof="0" dirty="0">
                <a:ln>
                  <a:noFill/>
                </a:ln>
                <a:effectLst/>
                <a:uLnTx/>
                <a:uFillTx/>
              </a:rPr>
              <a:t>and </a:t>
            </a:r>
            <a:r>
              <a:rPr kumimoji="0" lang="en-US" sz="1300" b="0" i="0" u="none" strike="noStrike" cap="none" spc="-5" normalizeH="0" baseline="0" noProof="0" dirty="0">
                <a:ln>
                  <a:noFill/>
                </a:ln>
                <a:effectLst/>
                <a:uLnTx/>
                <a:uFillTx/>
              </a:rPr>
              <a:t>payload mass on </a:t>
            </a:r>
            <a:r>
              <a:rPr kumimoji="0" lang="en-US" sz="1300" b="0" i="0" u="none" strike="noStrike" cap="none" spc="0" normalizeH="0" baseline="0" noProof="0" dirty="0">
                <a:ln>
                  <a:noFill/>
                </a:ln>
                <a:effectLst/>
                <a:uLnTx/>
                <a:uFillTx/>
              </a:rPr>
              <a:t>a </a:t>
            </a:r>
            <a:r>
              <a:rPr kumimoji="0" lang="en-US" sz="1300" b="0" i="0" u="none" strike="noStrike" cap="none" spc="-5" normalizeH="0" baseline="0" noProof="0" dirty="0">
                <a:ln>
                  <a:noFill/>
                </a:ln>
                <a:effectLst/>
                <a:uLnTx/>
                <a:uFillTx/>
              </a:rPr>
              <a:t>slider between </a:t>
            </a:r>
            <a:r>
              <a:rPr kumimoji="0" lang="en-US" sz="1300" b="0" i="0" u="none" strike="noStrike" cap="none" spc="0" normalizeH="0" baseline="0" noProof="0" dirty="0">
                <a:ln>
                  <a:noFill/>
                </a:ln>
                <a:effectLst/>
                <a:uLnTx/>
                <a:uFillTx/>
              </a:rPr>
              <a:t>0  and 10000</a:t>
            </a:r>
            <a:r>
              <a:rPr kumimoji="0" lang="en-US" sz="1300" b="0" i="0" u="none" strike="noStrike" cap="none" spc="-100" normalizeH="0" baseline="0" noProof="0" dirty="0">
                <a:ln>
                  <a:noFill/>
                </a:ln>
                <a:effectLst/>
                <a:uLnTx/>
                <a:uFillTx/>
              </a:rPr>
              <a:t> </a:t>
            </a:r>
            <a:r>
              <a:rPr kumimoji="0" lang="en-US" sz="1300" b="0" i="0" u="none" strike="noStrike" cap="none" spc="0" normalizeH="0" baseline="0" noProof="0" dirty="0">
                <a:ln>
                  <a:noFill/>
                </a:ln>
                <a:effectLst/>
                <a:uLnTx/>
                <a:uFillTx/>
              </a:rPr>
              <a:t>kg.</a:t>
            </a:r>
          </a:p>
          <a:p>
            <a:pPr marL="12700" marR="0" lvl="0" fontAlgn="auto">
              <a:spcBef>
                <a:spcPts val="1050"/>
              </a:spcBef>
              <a:spcAft>
                <a:spcPts val="0"/>
              </a:spcAft>
              <a:buClrTx/>
              <a:buSzTx/>
              <a:tabLst/>
              <a:defRPr/>
            </a:pPr>
            <a:r>
              <a:rPr kumimoji="0" lang="en-US" sz="1300" b="0" i="0" u="none" strike="noStrike" cap="none" spc="-5" normalizeH="0" baseline="0" noProof="0" dirty="0">
                <a:ln>
                  <a:noFill/>
                </a:ln>
                <a:effectLst/>
                <a:uLnTx/>
                <a:uFillTx/>
              </a:rPr>
              <a:t>The pie </a:t>
            </a:r>
            <a:r>
              <a:rPr kumimoji="0" lang="en-US" sz="1300" b="0" i="0" u="none" strike="noStrike" cap="none" spc="0" normalizeH="0" baseline="0" noProof="0" dirty="0">
                <a:ln>
                  <a:noFill/>
                </a:ln>
                <a:effectLst/>
                <a:uLnTx/>
                <a:uFillTx/>
              </a:rPr>
              <a:t>chart is </a:t>
            </a:r>
            <a:r>
              <a:rPr kumimoji="0" lang="en-US" sz="1300" b="0" i="0" u="none" strike="noStrike" cap="none" spc="-5" normalizeH="0" baseline="0" noProof="0" dirty="0">
                <a:ln>
                  <a:noFill/>
                </a:ln>
                <a:effectLst/>
                <a:uLnTx/>
                <a:uFillTx/>
              </a:rPr>
              <a:t>used </a:t>
            </a:r>
            <a:r>
              <a:rPr kumimoji="0" lang="en-US" sz="1300" b="0" i="0" u="none" strike="noStrike" cap="none" spc="-20" normalizeH="0" baseline="0" noProof="0" dirty="0">
                <a:ln>
                  <a:noFill/>
                </a:ln>
                <a:effectLst/>
                <a:uLnTx/>
                <a:uFillTx/>
              </a:rPr>
              <a:t>to visualize </a:t>
            </a:r>
            <a:r>
              <a:rPr kumimoji="0" lang="en-US" sz="1300" b="0" i="0" u="none" strike="noStrike" cap="none" spc="0" normalizeH="0" baseline="0" noProof="0" dirty="0">
                <a:ln>
                  <a:noFill/>
                </a:ln>
                <a:effectLst/>
                <a:uLnTx/>
                <a:uFillTx/>
              </a:rPr>
              <a:t>launch </a:t>
            </a:r>
            <a:r>
              <a:rPr kumimoji="0" lang="en-US" sz="1300" b="0" i="0" u="none" strike="noStrike" cap="none" spc="-20" normalizeH="0" baseline="0" noProof="0" dirty="0">
                <a:ln>
                  <a:noFill/>
                </a:ln>
                <a:effectLst/>
                <a:uLnTx/>
                <a:uFillTx/>
              </a:rPr>
              <a:t>site </a:t>
            </a:r>
            <a:r>
              <a:rPr kumimoji="0" lang="en-US" sz="1300" b="0" i="0" u="none" strike="noStrike" cap="none" spc="0" normalizeH="0" baseline="0" noProof="0" dirty="0">
                <a:ln>
                  <a:noFill/>
                </a:ln>
                <a:effectLst/>
                <a:uLnTx/>
                <a:uFillTx/>
              </a:rPr>
              <a:t>success</a:t>
            </a:r>
            <a:r>
              <a:rPr kumimoji="0" lang="en-US" sz="1300" b="0" i="0" u="none" strike="noStrike" cap="none" spc="20" normalizeH="0" baseline="0" noProof="0" dirty="0">
                <a:ln>
                  <a:noFill/>
                </a:ln>
                <a:effectLst/>
                <a:uLnTx/>
                <a:uFillTx/>
              </a:rPr>
              <a:t> </a:t>
            </a:r>
            <a:r>
              <a:rPr kumimoji="0" lang="en-US" sz="1300" b="0" i="0" u="none" strike="noStrike" cap="none" spc="-40" normalizeH="0" baseline="0" noProof="0" dirty="0">
                <a:ln>
                  <a:noFill/>
                </a:ln>
                <a:effectLst/>
                <a:uLnTx/>
                <a:uFillTx/>
              </a:rPr>
              <a:t>rate.</a:t>
            </a:r>
            <a:endParaRPr kumimoji="0" lang="en-US" sz="1300" b="0" i="0" u="none" strike="noStrike" cap="none" spc="0" normalizeH="0" baseline="0" noProof="0" dirty="0">
              <a:ln>
                <a:noFill/>
              </a:ln>
              <a:effectLst/>
              <a:uLnTx/>
              <a:uFillTx/>
            </a:endParaRPr>
          </a:p>
          <a:p>
            <a:pPr marL="12700" marR="0" lvl="0" fontAlgn="auto">
              <a:spcBef>
                <a:spcPts val="1105"/>
              </a:spcBef>
              <a:spcAft>
                <a:spcPts val="0"/>
              </a:spcAft>
              <a:buClrTx/>
              <a:buSzTx/>
              <a:tabLst/>
              <a:defRPr/>
            </a:pPr>
            <a:r>
              <a:rPr kumimoji="0" lang="en-US" sz="1300" b="0" i="0" u="none" strike="noStrike" cap="none" spc="-5" normalizeH="0" baseline="0" noProof="0" dirty="0">
                <a:ln>
                  <a:noFill/>
                </a:ln>
                <a:effectLst/>
                <a:uLnTx/>
                <a:uFillTx/>
              </a:rPr>
              <a:t>The </a:t>
            </a:r>
            <a:r>
              <a:rPr kumimoji="0" lang="en-US" sz="1300" b="0" i="0" u="none" strike="noStrike" cap="none" spc="-25" normalizeH="0" baseline="0" noProof="0" dirty="0">
                <a:ln>
                  <a:noFill/>
                </a:ln>
                <a:effectLst/>
                <a:uLnTx/>
                <a:uFillTx/>
              </a:rPr>
              <a:t>scatter </a:t>
            </a:r>
            <a:r>
              <a:rPr kumimoji="0" lang="en-US" sz="1300" b="0" i="0" u="none" strike="noStrike" cap="none" spc="-5" normalizeH="0" baseline="0" noProof="0" dirty="0">
                <a:ln>
                  <a:noFill/>
                </a:ln>
                <a:effectLst/>
                <a:uLnTx/>
                <a:uFillTx/>
              </a:rPr>
              <a:t>plot can help </a:t>
            </a:r>
            <a:r>
              <a:rPr kumimoji="0" lang="en-US" sz="1300" b="0" i="0" u="none" strike="noStrike" cap="none" spc="0" normalizeH="0" baseline="0" noProof="0" dirty="0">
                <a:ln>
                  <a:noFill/>
                </a:ln>
                <a:effectLst/>
                <a:uLnTx/>
                <a:uFillTx/>
              </a:rPr>
              <a:t>us </a:t>
            </a:r>
            <a:r>
              <a:rPr kumimoji="0" lang="en-US" sz="1300" b="0" i="0" u="none" strike="noStrike" cap="none" spc="-5" normalizeH="0" baseline="0" noProof="0" dirty="0">
                <a:ln>
                  <a:noFill/>
                </a:ln>
                <a:effectLst/>
                <a:uLnTx/>
                <a:uFillTx/>
              </a:rPr>
              <a:t>see how </a:t>
            </a:r>
            <a:r>
              <a:rPr kumimoji="0" lang="en-US" sz="1300" b="0" i="0" u="none" strike="noStrike" cap="none" spc="0" normalizeH="0" baseline="0" noProof="0" dirty="0">
                <a:ln>
                  <a:noFill/>
                </a:ln>
                <a:effectLst/>
                <a:uLnTx/>
                <a:uFillTx/>
              </a:rPr>
              <a:t>success </a:t>
            </a:r>
            <a:r>
              <a:rPr kumimoji="0" lang="en-US" sz="1300" b="0" i="0" u="none" strike="noStrike" cap="none" spc="-10" normalizeH="0" baseline="0" noProof="0" dirty="0">
                <a:ln>
                  <a:noFill/>
                </a:ln>
                <a:effectLst/>
                <a:uLnTx/>
                <a:uFillTx/>
              </a:rPr>
              <a:t>varies </a:t>
            </a:r>
            <a:r>
              <a:rPr kumimoji="0" lang="en-US" sz="1300" b="0" i="0" u="none" strike="noStrike" cap="none" spc="-20" normalizeH="0" baseline="0" noProof="0" dirty="0">
                <a:ln>
                  <a:noFill/>
                </a:ln>
                <a:effectLst/>
                <a:uLnTx/>
                <a:uFillTx/>
              </a:rPr>
              <a:t>across </a:t>
            </a:r>
            <a:r>
              <a:rPr kumimoji="0" lang="en-US" sz="1300" b="0" i="0" u="none" strike="noStrike" cap="none" spc="0" normalizeH="0" baseline="0" noProof="0" dirty="0">
                <a:ln>
                  <a:noFill/>
                </a:ln>
                <a:effectLst/>
                <a:uLnTx/>
                <a:uFillTx/>
              </a:rPr>
              <a:t>launch </a:t>
            </a:r>
            <a:r>
              <a:rPr kumimoji="0" lang="en-US" sz="1300" b="0" i="0" u="none" strike="noStrike" cap="none" spc="-20" normalizeH="0" baseline="0" noProof="0" dirty="0">
                <a:ln>
                  <a:noFill/>
                </a:ln>
                <a:effectLst/>
                <a:uLnTx/>
                <a:uFillTx/>
              </a:rPr>
              <a:t>sites, </a:t>
            </a:r>
            <a:r>
              <a:rPr kumimoji="0" lang="en-US" sz="1300" b="0" i="0" u="none" strike="noStrike" cap="none" spc="-10" normalizeH="0" baseline="0" noProof="0" dirty="0">
                <a:ln>
                  <a:noFill/>
                </a:ln>
                <a:effectLst/>
                <a:uLnTx/>
                <a:uFillTx/>
              </a:rPr>
              <a:t>payload </a:t>
            </a:r>
            <a:r>
              <a:rPr kumimoji="0" lang="en-US" sz="1300" b="0" i="0" u="none" strike="noStrike" cap="none" spc="-5" normalizeH="0" baseline="0" noProof="0" dirty="0">
                <a:ln>
                  <a:noFill/>
                </a:ln>
                <a:effectLst/>
                <a:uLnTx/>
                <a:uFillTx/>
              </a:rPr>
              <a:t>mass,</a:t>
            </a:r>
            <a:r>
              <a:rPr kumimoji="0" lang="en-US" sz="1300" b="0" i="0" u="none" strike="noStrike" cap="none" spc="15" normalizeH="0" baseline="0" noProof="0" dirty="0">
                <a:ln>
                  <a:noFill/>
                </a:ln>
                <a:effectLst/>
                <a:uLnTx/>
                <a:uFillTx/>
              </a:rPr>
              <a:t> </a:t>
            </a:r>
            <a:r>
              <a:rPr kumimoji="0" lang="en-US" sz="1300" b="0" i="0" u="none" strike="noStrike" cap="none" spc="0" normalizeH="0" baseline="0" noProof="0" dirty="0">
                <a:ln>
                  <a:noFill/>
                </a:ln>
                <a:effectLst/>
                <a:uLnTx/>
                <a:uFillTx/>
              </a:rPr>
              <a:t>and</a:t>
            </a:r>
          </a:p>
          <a:p>
            <a:pPr marL="12700" marR="0" lvl="0" fontAlgn="auto">
              <a:spcBef>
                <a:spcPts val="0"/>
              </a:spcBef>
              <a:spcAft>
                <a:spcPts val="0"/>
              </a:spcAft>
              <a:buClrTx/>
              <a:buSzTx/>
              <a:tabLst/>
              <a:defRPr/>
            </a:pPr>
            <a:r>
              <a:rPr kumimoji="0" lang="en-US" sz="1300" b="0" i="0" u="none" strike="noStrike" cap="none" spc="-20" normalizeH="0" baseline="0" noProof="0" dirty="0">
                <a:ln>
                  <a:noFill/>
                </a:ln>
                <a:effectLst/>
                <a:uLnTx/>
                <a:uFillTx/>
              </a:rPr>
              <a:t>booster </a:t>
            </a:r>
            <a:r>
              <a:rPr kumimoji="0" lang="en-US" sz="1300" b="0" i="0" u="none" strike="noStrike" cap="none" spc="-25" normalizeH="0" baseline="0" noProof="0" dirty="0">
                <a:ln>
                  <a:noFill/>
                </a:ln>
                <a:effectLst/>
                <a:uLnTx/>
                <a:uFillTx/>
              </a:rPr>
              <a:t>version</a:t>
            </a:r>
            <a:r>
              <a:rPr kumimoji="0" lang="en-US" sz="1300" b="0" i="0" u="none" strike="noStrike" cap="none" spc="0" normalizeH="0" baseline="0" noProof="0" dirty="0">
                <a:ln>
                  <a:noFill/>
                </a:ln>
                <a:effectLst/>
                <a:uLnTx/>
                <a:uFillTx/>
              </a:rPr>
              <a:t> </a:t>
            </a:r>
            <a:r>
              <a:rPr kumimoji="0" lang="en-US" sz="1300" b="0" i="0" u="none" strike="noStrike" cap="none" spc="-45" normalizeH="0" baseline="0" noProof="0" dirty="0">
                <a:ln>
                  <a:noFill/>
                </a:ln>
                <a:effectLst/>
                <a:uLnTx/>
                <a:uFillTx/>
              </a:rPr>
              <a:t>category.</a:t>
            </a:r>
            <a:endParaRPr kumimoji="0" lang="en-US" sz="1300" b="0" i="0" u="none" strike="noStrike" cap="none" spc="0" normalizeH="0" baseline="0" noProof="0" dirty="0">
              <a:ln>
                <a:noFill/>
              </a:ln>
              <a:effectLst/>
              <a:uLnTx/>
              <a:uFillTx/>
            </a:endParaRPr>
          </a:p>
          <a:p>
            <a:pPr marL="12700" marR="0" lvl="0" fontAlgn="auto">
              <a:spcBef>
                <a:spcPts val="925"/>
              </a:spcBef>
              <a:spcAft>
                <a:spcPts val="0"/>
              </a:spcAft>
              <a:buClrTx/>
              <a:buSzTx/>
              <a:tabLst/>
              <a:defRPr/>
            </a:pPr>
            <a:r>
              <a:rPr kumimoji="0" lang="en-US" sz="1300" b="0" i="0" u="heavy" strike="noStrike" cap="none" spc="0" normalizeH="0" baseline="0" noProof="0" dirty="0">
                <a:ln>
                  <a:noFill/>
                </a:ln>
                <a:effectLst/>
                <a:uLnTx/>
                <a:uFill>
                  <a:solidFill>
                    <a:srgbClr val="404040"/>
                  </a:solidFill>
                </a:uFill>
                <a:hlinkClick r:id="rId2"/>
              </a:rPr>
              <a:t>GitHub</a:t>
            </a:r>
            <a:endParaRPr kumimoji="0" lang="en-US" sz="1300" b="0" i="0" u="none" strike="noStrike" cap="none" spc="0" normalizeH="0" baseline="0" noProof="0" dirty="0">
              <a:ln>
                <a:noFill/>
              </a:ln>
              <a:effectLst/>
              <a:uLnTx/>
              <a:uFillTx/>
            </a:endParaRPr>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800" kern="1200">
                <a:solidFill>
                  <a:schemeClr val="tx1"/>
                </a:solidFill>
                <a:latin typeface="+mj-lt"/>
                <a:ea typeface="+mj-ea"/>
                <a:cs typeface="+mj-cs"/>
              </a:rPr>
              <a:t>Predictive Analysis (Classification)</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807208"/>
            <a:ext cx="3429000" cy="3410712"/>
          </a:xfrm>
          <a:prstGeom prst="rect">
            <a:avLst/>
          </a:prstGeom>
        </p:spPr>
        <p:txBody>
          <a:bodyPr vert="horz" lIns="91440" tIns="45720" rIns="91440" bIns="45720" rtlCol="0" anchor="t">
            <a:normAutofit/>
          </a:bodyPr>
          <a:lstStyle/>
          <a:p>
            <a:pPr marL="0" indent="0">
              <a:spcBef>
                <a:spcPts val="1400"/>
              </a:spcBef>
              <a:buNone/>
            </a:pPr>
            <a:endParaRPr lang="en-US" sz="2200" dirty="0"/>
          </a:p>
          <a:p>
            <a:pPr>
              <a:spcBef>
                <a:spcPts val="1400"/>
              </a:spcBef>
            </a:pPr>
            <a:r>
              <a:rPr lang="en-US" sz="2200" u="sng" dirty="0">
                <a:hlinkClick r:id="rId2"/>
              </a:rPr>
              <a:t>GitHub</a:t>
            </a:r>
            <a:endParaRPr lang="en-US" sz="2200" u="sng" dirty="0"/>
          </a:p>
          <a:p>
            <a:endParaRPr lang="en-US" sz="2200" dirty="0"/>
          </a:p>
        </p:txBody>
      </p:sp>
      <p:pic>
        <p:nvPicPr>
          <p:cNvPr id="6" name="Picture 5" descr="A diagram of a software model&#10;&#10;Description automatically generated with medium confidence">
            <a:extLst>
              <a:ext uri="{FF2B5EF4-FFF2-40B4-BE49-F238E27FC236}">
                <a16:creationId xmlns:a16="http://schemas.microsoft.com/office/drawing/2014/main" id="{70EAE21F-C109-E8B3-4154-6A82938EEDB0}"/>
              </a:ext>
            </a:extLst>
          </p:cNvPr>
          <p:cNvPicPr>
            <a:picLocks noChangeAspect="1"/>
          </p:cNvPicPr>
          <p:nvPr/>
        </p:nvPicPr>
        <p:blipFill>
          <a:blip r:embed="rId3"/>
          <a:stretch>
            <a:fillRect/>
          </a:stretch>
        </p:blipFill>
        <p:spPr>
          <a:xfrm>
            <a:off x="4654296" y="1537859"/>
            <a:ext cx="6903720" cy="3782282"/>
          </a:xfrm>
          <a:prstGeom prst="rect">
            <a:avLst/>
          </a:prstGeom>
        </p:spPr>
      </p:pic>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Results</a:t>
            </a:r>
          </a:p>
        </p:txBody>
      </p:sp>
      <p:sp>
        <p:nvSpPr>
          <p:cNvPr id="15"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630936" y="2660904"/>
            <a:ext cx="4818888" cy="35478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200">
                <a:solidFill>
                  <a:schemeClr val="tx1"/>
                </a:solidFill>
                <a:latin typeface="+mn-lt"/>
              </a:rPr>
              <a:t>Exploratory data analysis results</a:t>
            </a:r>
          </a:p>
          <a:p>
            <a:pPr>
              <a:spcBef>
                <a:spcPts val="1400"/>
              </a:spcBef>
              <a:buFont typeface="Arial" panose="020B0604020202020204" pitchFamily="34" charset="0"/>
              <a:buChar char="•"/>
            </a:pPr>
            <a:r>
              <a:rPr lang="en-US" sz="2200">
                <a:solidFill>
                  <a:schemeClr val="tx1"/>
                </a:solidFill>
                <a:latin typeface="+mn-lt"/>
              </a:rPr>
              <a:t>Interactive analytics demo in screenshots</a:t>
            </a:r>
          </a:p>
          <a:p>
            <a:pPr>
              <a:spcBef>
                <a:spcPts val="1400"/>
              </a:spcBef>
              <a:buFont typeface="Arial" panose="020B0604020202020204" pitchFamily="34" charset="0"/>
              <a:buChar char="•"/>
            </a:pPr>
            <a:r>
              <a:rPr lang="en-US" sz="2200">
                <a:solidFill>
                  <a:schemeClr val="tx1"/>
                </a:solidFill>
                <a:latin typeface="+mn-lt"/>
              </a:rPr>
              <a:t>This is a preview of the Plotly dashboard. The following sides will show the results of EDA with  visualization, EDA with SQL, Interactive Map with Folium, and finally the results of our model with  about 83% accuracy.</a:t>
            </a:r>
          </a:p>
          <a:p>
            <a:pPr marL="457200" lvl="1">
              <a:buFont typeface="Arial" panose="020B0604020202020204" pitchFamily="34" charset="0"/>
              <a:buChar char="•"/>
            </a:pPr>
            <a:endParaRPr lang="en-US" sz="2200">
              <a:solidFill>
                <a:schemeClr val="tx1"/>
              </a:solidFill>
              <a:latin typeface="+mn-lt"/>
            </a:endParaRPr>
          </a:p>
        </p:txBody>
      </p:sp>
      <p:pic>
        <p:nvPicPr>
          <p:cNvPr id="2" name="Picture 1" descr="A screenshot of a graph&#10;&#10;Description automatically generated">
            <a:extLst>
              <a:ext uri="{FF2B5EF4-FFF2-40B4-BE49-F238E27FC236}">
                <a16:creationId xmlns:a16="http://schemas.microsoft.com/office/drawing/2014/main" id="{422A8BA1-5FF8-CCB7-50A5-77CDCC18F8B7}"/>
              </a:ext>
            </a:extLst>
          </p:cNvPr>
          <p:cNvPicPr>
            <a:picLocks noChangeAspect="1"/>
          </p:cNvPicPr>
          <p:nvPr/>
        </p:nvPicPr>
        <p:blipFill>
          <a:blip r:embed="rId3"/>
          <a:stretch>
            <a:fillRect/>
          </a:stretch>
        </p:blipFill>
        <p:spPr>
          <a:xfrm>
            <a:off x="6099048" y="1893665"/>
            <a:ext cx="5458968" cy="3070670"/>
          </a:xfrm>
          <a:prstGeom prst="rect">
            <a:avLst/>
          </a:prstGeom>
        </p:spPr>
      </p:pic>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E48AFA-8884-4F68-A44F-D2C1E8609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838201" y="3998018"/>
            <a:ext cx="3981854" cy="22165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Flight Number vs. Launch Site</a:t>
            </a:r>
          </a:p>
        </p:txBody>
      </p:sp>
      <p:sp>
        <p:nvSpPr>
          <p:cNvPr id="12" name="Arc 11">
            <a:extLst>
              <a:ext uri="{FF2B5EF4-FFF2-40B4-BE49-F238E27FC236}">
                <a16:creationId xmlns:a16="http://schemas.microsoft.com/office/drawing/2014/main" id="{969D19A6-08CB-498C-93EC-3FFB021FC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269068">
            <a:off x="8717845" y="3339275"/>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2" name="Picture 1" descr="A screenshot of a video game&#10;&#10;Description automatically generated">
            <a:extLst>
              <a:ext uri="{FF2B5EF4-FFF2-40B4-BE49-F238E27FC236}">
                <a16:creationId xmlns:a16="http://schemas.microsoft.com/office/drawing/2014/main" id="{E55C8537-DC34-B2F7-5A38-626E9D245265}"/>
              </a:ext>
            </a:extLst>
          </p:cNvPr>
          <p:cNvPicPr>
            <a:picLocks noChangeAspect="1"/>
          </p:cNvPicPr>
          <p:nvPr/>
        </p:nvPicPr>
        <p:blipFill>
          <a:blip r:embed="rId2"/>
          <a:stretch>
            <a:fillRect/>
          </a:stretch>
        </p:blipFill>
        <p:spPr>
          <a:xfrm>
            <a:off x="659914" y="1109612"/>
            <a:ext cx="10872172" cy="2147255"/>
          </a:xfrm>
          <a:custGeom>
            <a:avLst/>
            <a:gdLst/>
            <a:ahLst/>
            <a:cxnLst/>
            <a:rect l="l" t="t" r="r" b="b"/>
            <a:pathLst>
              <a:path w="10580201" h="2957472">
                <a:moveTo>
                  <a:pt x="88961" y="0"/>
                </a:moveTo>
                <a:lnTo>
                  <a:pt x="10491240" y="0"/>
                </a:lnTo>
                <a:cubicBezTo>
                  <a:pt x="10540372" y="0"/>
                  <a:pt x="10580201" y="39829"/>
                  <a:pt x="10580201" y="88961"/>
                </a:cubicBezTo>
                <a:lnTo>
                  <a:pt x="10580201" y="2868511"/>
                </a:lnTo>
                <a:cubicBezTo>
                  <a:pt x="10580201" y="2917643"/>
                  <a:pt x="10540372" y="2957472"/>
                  <a:pt x="10491240" y="2957472"/>
                </a:cubicBezTo>
                <a:lnTo>
                  <a:pt x="88961" y="2957472"/>
                </a:lnTo>
                <a:cubicBezTo>
                  <a:pt x="39829" y="2957472"/>
                  <a:pt x="0" y="2917643"/>
                  <a:pt x="0" y="2868511"/>
                </a:cubicBezTo>
                <a:lnTo>
                  <a:pt x="0" y="88961"/>
                </a:lnTo>
                <a:cubicBezTo>
                  <a:pt x="0" y="39829"/>
                  <a:pt x="39829" y="0"/>
                  <a:pt x="88961" y="0"/>
                </a:cubicBezTo>
                <a:close/>
              </a:path>
            </a:pathLst>
          </a:custGeom>
        </p:spPr>
      </p:pic>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970835" y="3998019"/>
            <a:ext cx="6382966" cy="2216512"/>
          </a:xfrm>
          <a:prstGeom prst="rect">
            <a:avLst/>
          </a:prstGeom>
        </p:spPr>
        <p:txBody>
          <a:bodyPr vert="horz" lIns="91440" tIns="45720" rIns="91440" bIns="45720" rtlCol="0">
            <a:normAutofit/>
          </a:bodyPr>
          <a:lstStyle/>
          <a:p>
            <a:pPr marL="12700">
              <a:spcBef>
                <a:spcPts val="95"/>
              </a:spcBef>
            </a:pPr>
            <a:r>
              <a:rPr lang="en-US" sz="2000" spc="-20"/>
              <a:t>Green indicates successful </a:t>
            </a:r>
            <a:r>
              <a:rPr lang="en-US" sz="2000" spc="-10"/>
              <a:t>launch; </a:t>
            </a:r>
            <a:r>
              <a:rPr lang="en-US" sz="2000" spc="-15"/>
              <a:t>Purple </a:t>
            </a:r>
            <a:r>
              <a:rPr lang="en-US" sz="2000" spc="-20"/>
              <a:t>indicates unsuccessful</a:t>
            </a:r>
            <a:r>
              <a:rPr lang="en-US" sz="2000" spc="180"/>
              <a:t> </a:t>
            </a:r>
            <a:r>
              <a:rPr lang="en-US" sz="2000" spc="-10"/>
              <a:t>launch.</a:t>
            </a:r>
            <a:endParaRPr lang="en-US" sz="2000"/>
          </a:p>
          <a:p>
            <a:pPr>
              <a:spcBef>
                <a:spcPts val="1400"/>
              </a:spcBef>
            </a:pPr>
            <a:r>
              <a:rPr lang="en-US" sz="2000"/>
              <a:t>Graphic suggests an increase in success rate over time (indicated in Flight Number).  Likely a big breakthrough around flight 20 which significantly increased success rate.  CCAFS appears to be the main launch site as it has the most volume.</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E48AFA-8884-4F68-A44F-D2C1E8609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838201" y="3998018"/>
            <a:ext cx="3981854" cy="22165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Payload vs. Launch Site</a:t>
            </a:r>
          </a:p>
        </p:txBody>
      </p:sp>
      <p:sp>
        <p:nvSpPr>
          <p:cNvPr id="12" name="Arc 11">
            <a:extLst>
              <a:ext uri="{FF2B5EF4-FFF2-40B4-BE49-F238E27FC236}">
                <a16:creationId xmlns:a16="http://schemas.microsoft.com/office/drawing/2014/main" id="{969D19A6-08CB-498C-93EC-3FFB021FC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269068">
            <a:off x="8717845" y="3339275"/>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2" name="Picture 1" descr="A screen shot of a computer&#10;&#10;Description automatically generated">
            <a:extLst>
              <a:ext uri="{FF2B5EF4-FFF2-40B4-BE49-F238E27FC236}">
                <a16:creationId xmlns:a16="http://schemas.microsoft.com/office/drawing/2014/main" id="{917EC871-EEB9-AA09-CF5E-FA6B01313FEB}"/>
              </a:ext>
            </a:extLst>
          </p:cNvPr>
          <p:cNvPicPr>
            <a:picLocks noChangeAspect="1"/>
          </p:cNvPicPr>
          <p:nvPr/>
        </p:nvPicPr>
        <p:blipFill>
          <a:blip r:embed="rId2"/>
          <a:stretch>
            <a:fillRect/>
          </a:stretch>
        </p:blipFill>
        <p:spPr>
          <a:xfrm>
            <a:off x="659914" y="1109612"/>
            <a:ext cx="10872172" cy="2147255"/>
          </a:xfrm>
          <a:custGeom>
            <a:avLst/>
            <a:gdLst/>
            <a:ahLst/>
            <a:cxnLst/>
            <a:rect l="l" t="t" r="r" b="b"/>
            <a:pathLst>
              <a:path w="10580201" h="2957472">
                <a:moveTo>
                  <a:pt x="88961" y="0"/>
                </a:moveTo>
                <a:lnTo>
                  <a:pt x="10491240" y="0"/>
                </a:lnTo>
                <a:cubicBezTo>
                  <a:pt x="10540372" y="0"/>
                  <a:pt x="10580201" y="39829"/>
                  <a:pt x="10580201" y="88961"/>
                </a:cubicBezTo>
                <a:lnTo>
                  <a:pt x="10580201" y="2868511"/>
                </a:lnTo>
                <a:cubicBezTo>
                  <a:pt x="10580201" y="2917643"/>
                  <a:pt x="10540372" y="2957472"/>
                  <a:pt x="10491240" y="2957472"/>
                </a:cubicBezTo>
                <a:lnTo>
                  <a:pt x="88961" y="2957472"/>
                </a:lnTo>
                <a:cubicBezTo>
                  <a:pt x="39829" y="2957472"/>
                  <a:pt x="0" y="2917643"/>
                  <a:pt x="0" y="2868511"/>
                </a:cubicBezTo>
                <a:lnTo>
                  <a:pt x="0" y="88961"/>
                </a:lnTo>
                <a:cubicBezTo>
                  <a:pt x="0" y="39829"/>
                  <a:pt x="39829" y="0"/>
                  <a:pt x="88961" y="0"/>
                </a:cubicBezTo>
                <a:close/>
              </a:path>
            </a:pathLst>
          </a:custGeom>
        </p:spPr>
      </p:pic>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970835" y="3998019"/>
            <a:ext cx="6382966" cy="2216512"/>
          </a:xfrm>
          <a:prstGeom prst="rect">
            <a:avLst/>
          </a:prstGeom>
        </p:spPr>
        <p:txBody>
          <a:bodyPr vert="horz" lIns="91440" tIns="45720" rIns="91440" bIns="45720" rtlCol="0">
            <a:normAutofit/>
          </a:bodyPr>
          <a:lstStyle/>
          <a:p>
            <a:pPr>
              <a:spcBef>
                <a:spcPts val="1400"/>
              </a:spcBef>
            </a:pPr>
            <a:r>
              <a:rPr lang="en-US" sz="2600"/>
              <a:t>Green indicates successful launch; Purple indicates unsuccessful launch.</a:t>
            </a:r>
          </a:p>
          <a:p>
            <a:pPr>
              <a:spcBef>
                <a:spcPts val="1400"/>
              </a:spcBef>
            </a:pPr>
            <a:r>
              <a:rPr lang="en-US" sz="2600"/>
              <a:t>Payload mass appears to fall mostly between 0-6000 kg.  Different launch sites also seem to use different payload mass.</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297762" y="329184"/>
            <a:ext cx="6251110" cy="178308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a:solidFill>
                  <a:schemeClr val="tx1"/>
                </a:solidFill>
                <a:latin typeface="+mj-lt"/>
                <a:ea typeface="+mj-ea"/>
                <a:cs typeface="+mj-cs"/>
              </a:rPr>
              <a:t>Outline</a:t>
            </a:r>
          </a:p>
        </p:txBody>
      </p:sp>
      <p:pic>
        <p:nvPicPr>
          <p:cNvPr id="21" name="Picture 20" descr="Person writing on a notepad">
            <a:extLst>
              <a:ext uri="{FF2B5EF4-FFF2-40B4-BE49-F238E27FC236}">
                <a16:creationId xmlns:a16="http://schemas.microsoft.com/office/drawing/2014/main" id="{09D331B2-1368-ED3A-C7C1-183200761B8E}"/>
              </a:ext>
            </a:extLst>
          </p:cNvPr>
          <p:cNvPicPr>
            <a:picLocks noChangeAspect="1"/>
          </p:cNvPicPr>
          <p:nvPr/>
        </p:nvPicPr>
        <p:blipFill>
          <a:blip r:embed="rId3"/>
          <a:srcRect l="26782" r="19398"/>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27"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5297762" y="2706624"/>
            <a:ext cx="6251110" cy="34838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200">
                <a:solidFill>
                  <a:schemeClr val="tx1"/>
                </a:solidFill>
                <a:latin typeface="+mn-lt"/>
              </a:rPr>
              <a:t>Executive Summary</a:t>
            </a:r>
          </a:p>
          <a:p>
            <a:pPr>
              <a:spcBef>
                <a:spcPts val="1400"/>
              </a:spcBef>
              <a:buFont typeface="Arial" panose="020B0604020202020204" pitchFamily="34" charset="0"/>
              <a:buChar char="•"/>
            </a:pPr>
            <a:r>
              <a:rPr lang="en-US" sz="2200">
                <a:solidFill>
                  <a:schemeClr val="tx1"/>
                </a:solidFill>
                <a:latin typeface="+mn-lt"/>
              </a:rPr>
              <a:t>Introduction</a:t>
            </a:r>
          </a:p>
          <a:p>
            <a:pPr>
              <a:spcBef>
                <a:spcPts val="1400"/>
              </a:spcBef>
              <a:buFont typeface="Arial" panose="020B0604020202020204" pitchFamily="34" charset="0"/>
              <a:buChar char="•"/>
            </a:pPr>
            <a:r>
              <a:rPr lang="en-US" sz="2200">
                <a:solidFill>
                  <a:schemeClr val="tx1"/>
                </a:solidFill>
                <a:latin typeface="+mn-lt"/>
              </a:rPr>
              <a:t>Methodology</a:t>
            </a:r>
          </a:p>
          <a:p>
            <a:pPr>
              <a:spcBef>
                <a:spcPts val="1400"/>
              </a:spcBef>
              <a:buFont typeface="Arial" panose="020B0604020202020204" pitchFamily="34" charset="0"/>
              <a:buChar char="•"/>
            </a:pPr>
            <a:r>
              <a:rPr lang="en-US" sz="2200">
                <a:solidFill>
                  <a:schemeClr val="tx1"/>
                </a:solidFill>
                <a:latin typeface="+mn-lt"/>
              </a:rPr>
              <a:t>Results</a:t>
            </a:r>
          </a:p>
          <a:p>
            <a:pPr>
              <a:spcBef>
                <a:spcPts val="1400"/>
              </a:spcBef>
              <a:buFont typeface="Arial" panose="020B0604020202020204" pitchFamily="34" charset="0"/>
              <a:buChar char="•"/>
            </a:pPr>
            <a:r>
              <a:rPr lang="en-US" sz="2200">
                <a:solidFill>
                  <a:schemeClr val="tx1"/>
                </a:solidFill>
                <a:latin typeface="+mn-lt"/>
              </a:rPr>
              <a:t>Conclusion</a:t>
            </a:r>
          </a:p>
          <a:p>
            <a:pPr>
              <a:spcBef>
                <a:spcPts val="1400"/>
              </a:spcBef>
              <a:buFont typeface="Arial" panose="020B0604020202020204" pitchFamily="34" charset="0"/>
              <a:buChar char="•"/>
            </a:pPr>
            <a:r>
              <a:rPr lang="en-US" sz="2200">
                <a:solidFill>
                  <a:schemeClr val="tx1"/>
                </a:solidFill>
                <a:latin typeface="+mn-lt"/>
              </a:rPr>
              <a:t>Appendix</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052978" y="6356350"/>
            <a:ext cx="1300821"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2</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02371" y="1463040"/>
            <a:ext cx="3932238" cy="3302902"/>
          </a:xfrm>
          <a:prstGeom prst="rect">
            <a:avLst/>
          </a:prstGeom>
        </p:spPr>
        <p:txBody>
          <a:bodyPr>
            <a:normAutofit fontScale="92500" lnSpcReduction="20000"/>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ES-L1 (1), GEO (1), HEO (1) have 100% success rate (sample sizes in parenthesis)  SSO (5) has 100%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VLEO (14) has decent success rate and attempts</a:t>
            </a:r>
          </a:p>
          <a:p>
            <a:pPr>
              <a:lnSpc>
                <a:spcPct val="100000"/>
              </a:lnSpc>
              <a:spcBef>
                <a:spcPts val="1400"/>
              </a:spcBef>
            </a:pPr>
            <a:r>
              <a:rPr lang="en-US" sz="2200" dirty="0">
                <a:solidFill>
                  <a:schemeClr val="accent3">
                    <a:lumMod val="25000"/>
                  </a:schemeClr>
                </a:solidFill>
                <a:latin typeface="Abadi" panose="020B0604020104020204" pitchFamily="34" charset="0"/>
              </a:rPr>
              <a:t>SO (1) has 0%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GTO (27) has the around 50% success rate but largest sample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TextBox 5">
            <a:extLst>
              <a:ext uri="{FF2B5EF4-FFF2-40B4-BE49-F238E27FC236}">
                <a16:creationId xmlns:a16="http://schemas.microsoft.com/office/drawing/2014/main" id="{BB653C9A-8F2F-A540-7A25-26B265F54F6F}"/>
              </a:ext>
            </a:extLst>
          </p:cNvPr>
          <p:cNvSpPr txBox="1"/>
          <p:nvPr/>
        </p:nvSpPr>
        <p:spPr>
          <a:xfrm>
            <a:off x="5571992" y="5026063"/>
            <a:ext cx="3192389" cy="1477328"/>
          </a:xfrm>
          <a:prstGeom prst="rect">
            <a:avLst/>
          </a:prstGeom>
          <a:noFill/>
        </p:spPr>
        <p:txBody>
          <a:bodyPr wrap="square" rtlCol="0">
            <a:spAutoFit/>
          </a:bodyPr>
          <a:lstStyle/>
          <a:p>
            <a:pPr marL="12700" marR="5080">
              <a:lnSpc>
                <a:spcPct val="100000"/>
              </a:lnSpc>
              <a:spcBef>
                <a:spcPts val="100"/>
              </a:spcBef>
            </a:pPr>
            <a:r>
              <a:rPr lang="en-US" sz="1800" spc="-5" dirty="0">
                <a:latin typeface="Abadi" panose="020B0604020104020204" pitchFamily="34" charset="0"/>
                <a:cs typeface="Carlito"/>
              </a:rPr>
              <a:t>Success </a:t>
            </a:r>
            <a:r>
              <a:rPr lang="en-US" sz="1800" spc="-25" dirty="0">
                <a:latin typeface="Abadi" panose="020B0604020104020204" pitchFamily="34" charset="0"/>
                <a:cs typeface="Carlito"/>
              </a:rPr>
              <a:t>Rate </a:t>
            </a:r>
            <a:r>
              <a:rPr lang="en-US" sz="1800" spc="-20" dirty="0">
                <a:latin typeface="Abadi" panose="020B0604020104020204" pitchFamily="34" charset="0"/>
                <a:cs typeface="Carlito"/>
              </a:rPr>
              <a:t>Scale</a:t>
            </a:r>
            <a:r>
              <a:rPr lang="en-US" sz="1800" spc="-65" dirty="0">
                <a:latin typeface="Abadi" panose="020B0604020104020204" pitchFamily="34" charset="0"/>
                <a:cs typeface="Carlito"/>
              </a:rPr>
              <a:t> </a:t>
            </a:r>
            <a:r>
              <a:rPr lang="en-US" sz="1800" spc="-5" dirty="0">
                <a:latin typeface="Abadi" panose="020B0604020104020204" pitchFamily="34" charset="0"/>
                <a:cs typeface="Carlito"/>
              </a:rPr>
              <a:t>with  </a:t>
            </a:r>
            <a:r>
              <a:rPr lang="en-US" sz="1800" dirty="0">
                <a:latin typeface="Abadi" panose="020B0604020104020204" pitchFamily="34" charset="0"/>
                <a:cs typeface="Carlito"/>
              </a:rPr>
              <a:t>0 as</a:t>
            </a:r>
            <a:r>
              <a:rPr lang="en-US" sz="1800" spc="-70" dirty="0">
                <a:latin typeface="Abadi" panose="020B0604020104020204" pitchFamily="34" charset="0"/>
                <a:cs typeface="Carlito"/>
              </a:rPr>
              <a:t> </a:t>
            </a:r>
            <a:r>
              <a:rPr lang="en-US" sz="1800" spc="-5" dirty="0">
                <a:latin typeface="Abadi" panose="020B0604020104020204" pitchFamily="34" charset="0"/>
                <a:cs typeface="Carlito"/>
              </a:rPr>
              <a:t>0%</a:t>
            </a:r>
            <a:endParaRPr lang="en-US" sz="1800" dirty="0">
              <a:latin typeface="Abadi" panose="020B0604020104020204" pitchFamily="34" charset="0"/>
              <a:cs typeface="Carlito"/>
            </a:endParaRPr>
          </a:p>
          <a:p>
            <a:pPr marL="12700" marR="1182370">
              <a:lnSpc>
                <a:spcPct val="100000"/>
              </a:lnSpc>
            </a:pPr>
            <a:r>
              <a:rPr lang="en-US" sz="1800" dirty="0">
                <a:latin typeface="Abadi" panose="020B0604020104020204" pitchFamily="34" charset="0"/>
                <a:cs typeface="Carlito"/>
              </a:rPr>
              <a:t>0.6 as</a:t>
            </a:r>
            <a:r>
              <a:rPr lang="en-US" sz="1800" spc="-195" dirty="0">
                <a:latin typeface="Abadi" panose="020B0604020104020204" pitchFamily="34" charset="0"/>
                <a:cs typeface="Carlito"/>
              </a:rPr>
              <a:t> </a:t>
            </a:r>
            <a:r>
              <a:rPr lang="en-US" sz="1800" dirty="0">
                <a:latin typeface="Abadi" panose="020B0604020104020204" pitchFamily="34" charset="0"/>
                <a:cs typeface="Carlito"/>
              </a:rPr>
              <a:t>60%  1 as</a:t>
            </a:r>
            <a:r>
              <a:rPr lang="en-US" sz="1800" spc="-125" dirty="0">
                <a:latin typeface="Abadi" panose="020B0604020104020204" pitchFamily="34" charset="0"/>
                <a:cs typeface="Carlito"/>
              </a:rPr>
              <a:t> </a:t>
            </a:r>
            <a:r>
              <a:rPr lang="en-US" sz="1800" spc="-5" dirty="0">
                <a:latin typeface="Abadi" panose="020B0604020104020204" pitchFamily="34" charset="0"/>
                <a:cs typeface="Carlito"/>
              </a:rPr>
              <a:t>100%</a:t>
            </a:r>
            <a:endParaRPr lang="en-US" sz="1800" dirty="0">
              <a:latin typeface="Abadi" panose="020B0604020104020204" pitchFamily="34" charset="0"/>
              <a:cs typeface="Carlito"/>
            </a:endParaRPr>
          </a:p>
          <a:p>
            <a:endParaRPr lang="en-CA" dirty="0"/>
          </a:p>
        </p:txBody>
      </p:sp>
      <p:pic>
        <p:nvPicPr>
          <p:cNvPr id="7" name="Picture 6">
            <a:extLst>
              <a:ext uri="{FF2B5EF4-FFF2-40B4-BE49-F238E27FC236}">
                <a16:creationId xmlns:a16="http://schemas.microsoft.com/office/drawing/2014/main" id="{24BCB07E-C47D-AF4D-6931-30EE3376BF58}"/>
              </a:ext>
            </a:extLst>
          </p:cNvPr>
          <p:cNvPicPr>
            <a:picLocks noChangeAspect="1"/>
          </p:cNvPicPr>
          <p:nvPr/>
        </p:nvPicPr>
        <p:blipFill>
          <a:blip r:embed="rId3"/>
          <a:stretch>
            <a:fillRect/>
          </a:stretch>
        </p:blipFill>
        <p:spPr>
          <a:xfrm>
            <a:off x="4944438" y="1463040"/>
            <a:ext cx="5425910" cy="351160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21C109C-C017-4D19-928F-AED25AC30125}"/>
              </a:ext>
            </a:extLst>
          </p:cNvPr>
          <p:cNvSpPr txBox="1">
            <a:spLocks/>
          </p:cNvSpPr>
          <p:nvPr/>
        </p:nvSpPr>
        <p:spPr>
          <a:xfrm>
            <a:off x="800100" y="4167167"/>
            <a:ext cx="4229100" cy="2255461"/>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Flight Number vs. Orbit Type</a:t>
            </a:r>
          </a:p>
        </p:txBody>
      </p:sp>
      <p:pic>
        <p:nvPicPr>
          <p:cNvPr id="2" name="Picture 1" descr="A screenshot of a video game&#10;&#10;Description automatically generated">
            <a:extLst>
              <a:ext uri="{FF2B5EF4-FFF2-40B4-BE49-F238E27FC236}">
                <a16:creationId xmlns:a16="http://schemas.microsoft.com/office/drawing/2014/main" id="{6E6FA3CA-E817-073C-9E3E-0687E4FF4116}"/>
              </a:ext>
            </a:extLst>
          </p:cNvPr>
          <p:cNvPicPr>
            <a:picLocks noChangeAspect="1"/>
          </p:cNvPicPr>
          <p:nvPr/>
        </p:nvPicPr>
        <p:blipFill>
          <a:blip r:embed="rId2"/>
          <a:stretch>
            <a:fillRect/>
          </a:stretch>
        </p:blipFill>
        <p:spPr>
          <a:xfrm>
            <a:off x="866422" y="1048511"/>
            <a:ext cx="10459156" cy="2039534"/>
          </a:xfrm>
          <a:prstGeom prst="rect">
            <a:avLst/>
          </a:prstGeom>
        </p:spPr>
      </p:pic>
      <p:cxnSp>
        <p:nvCxnSpPr>
          <p:cNvPr id="10" name="Straight Connector 9">
            <a:extLst>
              <a:ext uri="{FF2B5EF4-FFF2-40B4-BE49-F238E27FC236}">
                <a16:creationId xmlns:a16="http://schemas.microsoft.com/office/drawing/2014/main" id="{B7952C56-EE0E-C94A-9A44-E17DD73E84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6300" y="3943277"/>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987844" y="3854885"/>
            <a:ext cx="5365955" cy="2384552"/>
          </a:xfrm>
          <a:prstGeom prst="rect">
            <a:avLst/>
          </a:prstGeom>
        </p:spPr>
        <p:txBody>
          <a:bodyPr vert="horz" lIns="91440" tIns="45720" rIns="91440" bIns="45720" rtlCol="0">
            <a:normAutofit/>
          </a:bodyPr>
          <a:lstStyle/>
          <a:p>
            <a:pPr>
              <a:spcBef>
                <a:spcPts val="1400"/>
              </a:spcBef>
            </a:pPr>
            <a:r>
              <a:rPr lang="en-US" sz="1400" dirty="0"/>
              <a:t>Green indicates successful launch; Purple indicates unsuccessful launch.</a:t>
            </a:r>
          </a:p>
          <a:p>
            <a:pPr>
              <a:spcBef>
                <a:spcPts val="1400"/>
              </a:spcBef>
            </a:pPr>
            <a:r>
              <a:rPr lang="en-US" sz="1400" dirty="0"/>
              <a:t>Launch Orbit preferences changed over Flight Number.  </a:t>
            </a:r>
          </a:p>
          <a:p>
            <a:pPr>
              <a:spcBef>
                <a:spcPts val="1400"/>
              </a:spcBef>
            </a:pPr>
            <a:r>
              <a:rPr lang="en-US" sz="1400" dirty="0"/>
              <a:t>Launch Outcome seems to correlate with this preference.</a:t>
            </a:r>
          </a:p>
          <a:p>
            <a:pPr>
              <a:spcBef>
                <a:spcPts val="1400"/>
              </a:spcBef>
            </a:pPr>
            <a:r>
              <a:rPr lang="en-US" sz="1400" dirty="0"/>
              <a:t>SpaceX started with LEO orbits which saw moderate success LEO and returned to VLEO in recent launches  </a:t>
            </a:r>
          </a:p>
          <a:p>
            <a:pPr>
              <a:spcBef>
                <a:spcPts val="1400"/>
              </a:spcBef>
            </a:pPr>
            <a:r>
              <a:rPr lang="en-US" sz="1400" dirty="0"/>
              <a:t>SpaceX appears to perform better in lower orbits or Sun-synchronous orbits</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Slide Background">
            <a:extLst>
              <a:ext uri="{FF2B5EF4-FFF2-40B4-BE49-F238E27FC236}">
                <a16:creationId xmlns:a16="http://schemas.microsoft.com/office/drawing/2014/main" id="{90D0877E-6CD0-4206-8A18-56CEE73EFB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2" name="Rectangle 11">
            <a:extLst>
              <a:ext uri="{FF2B5EF4-FFF2-40B4-BE49-F238E27FC236}">
                <a16:creationId xmlns:a16="http://schemas.microsoft.com/office/drawing/2014/main" id="{E18AC0D4-F32D-4067-9F63-E553F4AFF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2806021"/>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61802" y="342306"/>
            <a:ext cx="4703816" cy="21214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Payload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096000" y="342307"/>
            <a:ext cx="5250873" cy="2121407"/>
          </a:xfrm>
          <a:prstGeom prst="rect">
            <a:avLst/>
          </a:prstGeom>
        </p:spPr>
        <p:txBody>
          <a:bodyPr vert="horz" lIns="91440" tIns="45720" rIns="91440" bIns="45720" rtlCol="0" anchor="ctr">
            <a:normAutofit/>
          </a:bodyPr>
          <a:lstStyle/>
          <a:p>
            <a:pPr marL="12700">
              <a:spcBef>
                <a:spcPts val="95"/>
              </a:spcBef>
            </a:pPr>
            <a:r>
              <a:rPr lang="en-US" sz="1700" spc="-20"/>
              <a:t>Green indicates successful </a:t>
            </a:r>
            <a:r>
              <a:rPr lang="en-US" sz="1700" spc="-10"/>
              <a:t>launch; </a:t>
            </a:r>
            <a:r>
              <a:rPr lang="en-US" sz="1700" spc="-15"/>
              <a:t>Purple </a:t>
            </a:r>
            <a:r>
              <a:rPr lang="en-US" sz="1700" spc="-20"/>
              <a:t>indicates unsuccessful</a:t>
            </a:r>
            <a:r>
              <a:rPr lang="en-US" sz="1700" spc="185"/>
              <a:t> </a:t>
            </a:r>
            <a:r>
              <a:rPr lang="en-US" sz="1700" spc="-10"/>
              <a:t>launch.</a:t>
            </a:r>
            <a:endParaRPr lang="en-US" sz="1700"/>
          </a:p>
          <a:p>
            <a:pPr>
              <a:spcBef>
                <a:spcPts val="1400"/>
              </a:spcBef>
            </a:pPr>
            <a:r>
              <a:rPr lang="en-US" sz="1700"/>
              <a:t>Payload mass seems to correlate with orbit</a:t>
            </a:r>
          </a:p>
          <a:p>
            <a:pPr>
              <a:spcBef>
                <a:spcPts val="1400"/>
              </a:spcBef>
            </a:pPr>
            <a:r>
              <a:rPr lang="en-US" sz="1700"/>
              <a:t>LEO and SSO seem to have relatively low payload mass</a:t>
            </a:r>
          </a:p>
          <a:p>
            <a:pPr>
              <a:spcBef>
                <a:spcPts val="1400"/>
              </a:spcBef>
            </a:pPr>
            <a:r>
              <a:rPr lang="en-US" sz="1700"/>
              <a:t>The other most successful orbit VLEO only has payload mass values in the higher end of the range</a:t>
            </a:r>
          </a:p>
        </p:txBody>
      </p:sp>
      <p:pic>
        <p:nvPicPr>
          <p:cNvPr id="2" name="Picture 1" descr="A screen shot of a computer&#10;&#10;Description automatically generated">
            <a:extLst>
              <a:ext uri="{FF2B5EF4-FFF2-40B4-BE49-F238E27FC236}">
                <a16:creationId xmlns:a16="http://schemas.microsoft.com/office/drawing/2014/main" id="{0E8F47DC-6FB3-E145-5103-4AA2DDA2C505}"/>
              </a:ext>
            </a:extLst>
          </p:cNvPr>
          <p:cNvPicPr>
            <a:picLocks noChangeAspect="1"/>
          </p:cNvPicPr>
          <p:nvPr/>
        </p:nvPicPr>
        <p:blipFill>
          <a:blip r:embed="rId2"/>
          <a:stretch>
            <a:fillRect/>
          </a:stretch>
        </p:blipFill>
        <p:spPr>
          <a:xfrm>
            <a:off x="761802" y="3675079"/>
            <a:ext cx="10668003" cy="2106932"/>
          </a:xfrm>
          <a:prstGeom prst="rect">
            <a:avLst/>
          </a:prstGeom>
          <a:effec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86800" y="6356350"/>
            <a:ext cx="319938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solidFill>
                <a:latin typeface="+mn-lt"/>
              </a:rPr>
              <a:pPr>
                <a:spcAft>
                  <a:spcPts val="600"/>
                </a:spcAft>
              </a:pPr>
              <a:t>22</a:t>
            </a:fld>
            <a:endParaRPr lang="en-US" sz="1200">
              <a:solidFill>
                <a:schemeClr val="tx1"/>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35FD2D-1BD2-45D7-B015-1A96C241520B}"/>
              </a:ext>
            </a:extLst>
          </p:cNvPr>
          <p:cNvSpPr txBox="1">
            <a:spLocks/>
          </p:cNvSpPr>
          <p:nvPr/>
        </p:nvSpPr>
        <p:spPr>
          <a:xfrm>
            <a:off x="8153400" y="1128094"/>
            <a:ext cx="3434180" cy="141527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Launch Success Yearly Trend</a:t>
            </a:r>
          </a:p>
        </p:txBody>
      </p:sp>
      <p:sp>
        <p:nvSpPr>
          <p:cNvPr id="10" name="Rectangle 9">
            <a:extLst>
              <a:ext uri="{FF2B5EF4-FFF2-40B4-BE49-F238E27FC236}">
                <a16:creationId xmlns:a16="http://schemas.microsoft.com/office/drawing/2014/main" id="{7ED7575E-88D2-B771-681D-46A7E5541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76457"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blue line graph with a black background&#10;&#10;Description automatically generated">
            <a:extLst>
              <a:ext uri="{FF2B5EF4-FFF2-40B4-BE49-F238E27FC236}">
                <a16:creationId xmlns:a16="http://schemas.microsoft.com/office/drawing/2014/main" id="{46591113-33B2-EE39-2BAD-F84B6199FC14}"/>
              </a:ext>
            </a:extLst>
          </p:cNvPr>
          <p:cNvPicPr>
            <a:picLocks noChangeAspect="1"/>
          </p:cNvPicPr>
          <p:nvPr/>
        </p:nvPicPr>
        <p:blipFill>
          <a:blip r:embed="rId2"/>
          <a:stretch>
            <a:fillRect/>
          </a:stretch>
        </p:blipFill>
        <p:spPr>
          <a:xfrm>
            <a:off x="669235" y="1347975"/>
            <a:ext cx="6221895" cy="4168671"/>
          </a:xfrm>
          <a:prstGeom prst="rect">
            <a:avLst/>
          </a:prstGeom>
        </p:spPr>
      </p:pic>
      <p:cxnSp>
        <p:nvCxnSpPr>
          <p:cNvPr id="12" name="Straight Connector 11">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53400" y="2543364"/>
            <a:ext cx="3434180" cy="3599019"/>
          </a:xfrm>
          <a:prstGeom prst="rect">
            <a:avLst/>
          </a:prstGeom>
        </p:spPr>
        <p:txBody>
          <a:bodyPr vert="horz" lIns="91440" tIns="45720" rIns="91440" bIns="45720" rtlCol="0">
            <a:normAutofit/>
          </a:bodyPr>
          <a:lstStyle/>
          <a:p>
            <a:pPr>
              <a:spcBef>
                <a:spcPts val="1400"/>
              </a:spcBef>
            </a:pPr>
            <a:r>
              <a:rPr lang="en-US" sz="2000"/>
              <a:t>95% confidence interval  (light blue shading)</a:t>
            </a:r>
          </a:p>
          <a:p>
            <a:pPr>
              <a:spcBef>
                <a:spcPts val="1400"/>
              </a:spcBef>
            </a:pPr>
            <a:r>
              <a:rPr lang="en-US" sz="2000"/>
              <a:t>Success generally increases over time since 2013 with a slight dip in 2018</a:t>
            </a:r>
          </a:p>
          <a:p>
            <a:pPr>
              <a:spcBef>
                <a:spcPts val="1400"/>
              </a:spcBef>
            </a:pPr>
            <a:r>
              <a:rPr lang="en-US" sz="2000"/>
              <a:t>Success in recent years at around 80%</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6E60219-AE1B-47B6-9A1D-F2865D04BE52}"/>
              </a:ext>
            </a:extLst>
          </p:cNvPr>
          <p:cNvSpPr txBox="1">
            <a:spLocks/>
          </p:cNvSpPr>
          <p:nvPr/>
        </p:nvSpPr>
        <p:spPr>
          <a:xfrm>
            <a:off x="8153400" y="1128094"/>
            <a:ext cx="3434180" cy="141527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All Launch Site Names</a:t>
            </a:r>
          </a:p>
        </p:txBody>
      </p:sp>
      <p:sp>
        <p:nvSpPr>
          <p:cNvPr id="12" name="Rectangle 11">
            <a:extLst>
              <a:ext uri="{FF2B5EF4-FFF2-40B4-BE49-F238E27FC236}">
                <a16:creationId xmlns:a16="http://schemas.microsoft.com/office/drawing/2014/main" id="{7ED7575E-88D2-B771-681D-46A7E5541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76457"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24769BB-3C04-A8B4-7089-7EBF858D242B}"/>
              </a:ext>
            </a:extLst>
          </p:cNvPr>
          <p:cNvPicPr>
            <a:picLocks noChangeAspect="1"/>
          </p:cNvPicPr>
          <p:nvPr/>
        </p:nvPicPr>
        <p:blipFill>
          <a:blip r:embed="rId2"/>
          <a:stretch>
            <a:fillRect/>
          </a:stretch>
        </p:blipFill>
        <p:spPr>
          <a:xfrm>
            <a:off x="669235" y="764673"/>
            <a:ext cx="6221895" cy="5335275"/>
          </a:xfrm>
          <a:prstGeom prst="rect">
            <a:avLst/>
          </a:prstGeom>
        </p:spPr>
      </p:pic>
      <p:cxnSp>
        <p:nvCxnSpPr>
          <p:cNvPr id="14" name="Straight Connector 13">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53400" y="2543364"/>
            <a:ext cx="3434180" cy="3599019"/>
          </a:xfrm>
          <a:prstGeom prst="rect">
            <a:avLst/>
          </a:prstGeom>
        </p:spPr>
        <p:txBody>
          <a:bodyPr vert="horz" lIns="91440" tIns="45720" rIns="91440" bIns="45720" rtlCol="0">
            <a:normAutofit/>
          </a:bodyPr>
          <a:lstStyle/>
          <a:p>
            <a:pPr>
              <a:spcBef>
                <a:spcPts val="1400"/>
              </a:spcBef>
            </a:pPr>
            <a:r>
              <a:rPr lang="en-US" sz="1700"/>
              <a:t>Query unique launch site names from database.</a:t>
            </a:r>
          </a:p>
          <a:p>
            <a:pPr>
              <a:spcBef>
                <a:spcPts val="1400"/>
              </a:spcBef>
            </a:pPr>
            <a:r>
              <a:rPr lang="en-US" sz="1700"/>
              <a:t>CCAFS SLC-40 and CCAFSSLC-40 likely all represent the same</a:t>
            </a:r>
          </a:p>
          <a:p>
            <a:pPr>
              <a:spcBef>
                <a:spcPts val="1400"/>
              </a:spcBef>
            </a:pPr>
            <a:r>
              <a:rPr lang="en-US" sz="1700"/>
              <a:t>launch site with data entry errors.</a:t>
            </a:r>
          </a:p>
          <a:p>
            <a:pPr>
              <a:spcBef>
                <a:spcPts val="1400"/>
              </a:spcBef>
            </a:pPr>
            <a:r>
              <a:rPr lang="en-US" sz="1700"/>
              <a:t>CCAFS LC-40 was the previous name.  Likely only 3 unique launch_site values:  CCAFS SLC-40, KSC LC-39A, VAFB SLC-4E</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638881" y="417576"/>
            <a:ext cx="10909640" cy="12493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5600" kern="1200">
                <a:solidFill>
                  <a:schemeClr val="tx1"/>
                </a:solidFill>
                <a:latin typeface="+mj-lt"/>
                <a:ea typeface="+mj-ea"/>
                <a:cs typeface="+mj-cs"/>
              </a:rPr>
              <a:t>Launch Site Names Begin with 'CCA'</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8881" y="1809541"/>
            <a:ext cx="10909643" cy="687406"/>
          </a:xfrm>
          <a:prstGeom prst="rect">
            <a:avLst/>
          </a:prstGeom>
        </p:spPr>
        <p:txBody>
          <a:bodyPr vert="horz" lIns="91440" tIns="45720" rIns="91440" bIns="45720" rtlCol="0" anchor="ctr">
            <a:normAutofit/>
          </a:bodyPr>
          <a:lstStyle/>
          <a:p>
            <a:pPr marL="0" indent="0" algn="ctr">
              <a:buNone/>
            </a:pPr>
            <a:r>
              <a:rPr lang="en-US" sz="2400" kern="1200">
                <a:solidFill>
                  <a:schemeClr val="tx1"/>
                </a:solidFill>
                <a:latin typeface="+mn-lt"/>
                <a:ea typeface="+mn-ea"/>
                <a:cs typeface="+mn-cs"/>
              </a:rPr>
              <a:t>First five entries  in database with  Launch Site name  beginning with  CCA.</a:t>
            </a:r>
          </a:p>
        </p:txBody>
      </p:sp>
      <p:sp>
        <p:nvSpPr>
          <p:cNvPr id="12"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4D52CDBF-4345-2115-7C46-0058423606E4}"/>
              </a:ext>
            </a:extLst>
          </p:cNvPr>
          <p:cNvPicPr>
            <a:picLocks noChangeAspect="1"/>
          </p:cNvPicPr>
          <p:nvPr/>
        </p:nvPicPr>
        <p:blipFill>
          <a:blip r:embed="rId2"/>
          <a:stretch>
            <a:fillRect/>
          </a:stretch>
        </p:blipFill>
        <p:spPr>
          <a:xfrm>
            <a:off x="1639379" y="2633472"/>
            <a:ext cx="8910193" cy="3586353"/>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000" kern="1200">
                <a:solidFill>
                  <a:schemeClr val="tx1"/>
                </a:solidFill>
                <a:latin typeface="+mj-lt"/>
                <a:ea typeface="+mj-ea"/>
                <a:cs typeface="+mj-cs"/>
              </a:rPr>
              <a:t>Total Payload Mass</a:t>
            </a:r>
          </a:p>
        </p:txBody>
      </p:sp>
      <p:sp>
        <p:nvSpPr>
          <p:cNvPr id="15"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marL="12700" marR="5715">
              <a:spcBef>
                <a:spcPts val="375"/>
              </a:spcBef>
            </a:pPr>
            <a:r>
              <a:rPr lang="en-US" sz="2200" spc="-5"/>
              <a:t>This </a:t>
            </a:r>
            <a:r>
              <a:rPr lang="en-US" sz="2200"/>
              <a:t>query </a:t>
            </a:r>
            <a:r>
              <a:rPr lang="en-US" sz="2200" spc="-5"/>
              <a:t>sums </a:t>
            </a:r>
            <a:r>
              <a:rPr lang="en-US" sz="2200"/>
              <a:t>the </a:t>
            </a:r>
            <a:r>
              <a:rPr lang="en-US" sz="2200" spc="-25"/>
              <a:t>total </a:t>
            </a:r>
            <a:r>
              <a:rPr lang="en-US" sz="2200" spc="-10"/>
              <a:t>payload  </a:t>
            </a:r>
            <a:r>
              <a:rPr lang="en-US" sz="2200" spc="-5"/>
              <a:t>mass </a:t>
            </a:r>
            <a:r>
              <a:rPr lang="en-US" sz="2200"/>
              <a:t>in kg </a:t>
            </a:r>
            <a:r>
              <a:rPr lang="en-US" sz="2200" spc="-15"/>
              <a:t>where </a:t>
            </a:r>
            <a:r>
              <a:rPr lang="en-US" sz="2200"/>
              <a:t>NASA </a:t>
            </a:r>
            <a:r>
              <a:rPr lang="en-US" sz="2200" spc="-20"/>
              <a:t>was </a:t>
            </a:r>
            <a:r>
              <a:rPr lang="en-US" sz="2200"/>
              <a:t>the  </a:t>
            </a:r>
            <a:r>
              <a:rPr lang="en-US" sz="2200" spc="-60"/>
              <a:t>customer.</a:t>
            </a:r>
            <a:endParaRPr lang="en-US" sz="2200"/>
          </a:p>
          <a:p>
            <a:pPr marL="12700" marR="5080">
              <a:spcBef>
                <a:spcPts val="1370"/>
              </a:spcBef>
            </a:pPr>
            <a:r>
              <a:rPr lang="en-US" sz="2200" spc="-15"/>
              <a:t>CRS </a:t>
            </a:r>
            <a:r>
              <a:rPr lang="en-US" sz="2200" spc="-20"/>
              <a:t>stands </a:t>
            </a:r>
            <a:r>
              <a:rPr lang="en-US" sz="2200" spc="-25"/>
              <a:t>for </a:t>
            </a:r>
            <a:r>
              <a:rPr lang="en-US" sz="2200" spc="-10"/>
              <a:t>Commercial  </a:t>
            </a:r>
            <a:r>
              <a:rPr lang="en-US" sz="2200" spc="-5"/>
              <a:t>Resupply </a:t>
            </a:r>
            <a:r>
              <a:rPr lang="en-US" sz="2200"/>
              <a:t>Services which</a:t>
            </a:r>
            <a:r>
              <a:rPr lang="en-US" sz="2200" spc="-90"/>
              <a:t> </a:t>
            </a:r>
            <a:r>
              <a:rPr lang="en-US" sz="2200" spc="-20"/>
              <a:t>indicates  </a:t>
            </a:r>
            <a:r>
              <a:rPr lang="en-US" sz="2200" spc="-5"/>
              <a:t>that </a:t>
            </a:r>
            <a:r>
              <a:rPr lang="en-US" sz="2200"/>
              <a:t>these </a:t>
            </a:r>
            <a:r>
              <a:rPr lang="en-US" sz="2200" spc="-10"/>
              <a:t>payloads </a:t>
            </a:r>
            <a:r>
              <a:rPr lang="en-US" sz="2200" spc="-20"/>
              <a:t>were sent to  </a:t>
            </a:r>
            <a:r>
              <a:rPr lang="en-US" sz="2200"/>
              <a:t>the </a:t>
            </a:r>
            <a:r>
              <a:rPr lang="en-US" sz="2200" spc="-10"/>
              <a:t>International </a:t>
            </a:r>
            <a:r>
              <a:rPr lang="en-US" sz="2200"/>
              <a:t>Space </a:t>
            </a:r>
            <a:r>
              <a:rPr lang="en-US" sz="2200" spc="-20"/>
              <a:t>Station  </a:t>
            </a:r>
            <a:r>
              <a:rPr lang="en-US" sz="2200"/>
              <a:t>(ISS).</a:t>
            </a:r>
          </a:p>
        </p:txBody>
      </p:sp>
      <p:pic>
        <p:nvPicPr>
          <p:cNvPr id="2" name="Picture 1" descr="A screenshot of a computer&#10;&#10;Description automatically generated">
            <a:extLst>
              <a:ext uri="{FF2B5EF4-FFF2-40B4-BE49-F238E27FC236}">
                <a16:creationId xmlns:a16="http://schemas.microsoft.com/office/drawing/2014/main" id="{416889E4-6F57-B1B0-D6BE-C8884E628BF9}"/>
              </a:ext>
            </a:extLst>
          </p:cNvPr>
          <p:cNvPicPr>
            <a:picLocks noChangeAspect="1"/>
          </p:cNvPicPr>
          <p:nvPr/>
        </p:nvPicPr>
        <p:blipFill>
          <a:blip r:embed="rId2"/>
          <a:stretch>
            <a:fillRect/>
          </a:stretch>
        </p:blipFill>
        <p:spPr>
          <a:xfrm>
            <a:off x="6099048" y="2200732"/>
            <a:ext cx="5458968" cy="2456535"/>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a:solidFill>
                  <a:schemeClr val="tx1"/>
                </a:solidFill>
                <a:latin typeface="+mj-lt"/>
                <a:ea typeface="+mj-ea"/>
                <a:cs typeface="+mj-cs"/>
              </a:rPr>
              <a:t>Average Payload Mass by F9 v1.1</a:t>
            </a:r>
          </a:p>
        </p:txBody>
      </p:sp>
      <p:sp>
        <p:nvSpPr>
          <p:cNvPr id="12"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654295" y="502920"/>
            <a:ext cx="6894576" cy="1463040"/>
          </a:xfrm>
          <a:prstGeom prst="rect">
            <a:avLst/>
          </a:prstGeom>
        </p:spPr>
        <p:txBody>
          <a:bodyPr vert="horz" lIns="91440" tIns="45720" rIns="91440" bIns="45720" rtlCol="0" anchor="ctr">
            <a:normAutofit/>
          </a:bodyPr>
          <a:lstStyle/>
          <a:p>
            <a:pPr>
              <a:spcBef>
                <a:spcPts val="1400"/>
              </a:spcBef>
            </a:pPr>
            <a:r>
              <a:rPr lang="en-US" sz="2000"/>
              <a:t>This query calculates the  average payload mass or  launches which used  booster version F9 v1.1</a:t>
            </a:r>
          </a:p>
          <a:p>
            <a:pPr>
              <a:spcBef>
                <a:spcPts val="1400"/>
              </a:spcBef>
            </a:pPr>
            <a:r>
              <a:rPr lang="en-US" sz="2000"/>
              <a:t>Average payload mass of  F9 1.1 is on the low end of  our payload mass range</a:t>
            </a:r>
          </a:p>
        </p:txBody>
      </p:sp>
      <p:pic>
        <p:nvPicPr>
          <p:cNvPr id="2" name="Picture 1" descr="A screenshot of a computer&#10;&#10;Description automatically generated">
            <a:extLst>
              <a:ext uri="{FF2B5EF4-FFF2-40B4-BE49-F238E27FC236}">
                <a16:creationId xmlns:a16="http://schemas.microsoft.com/office/drawing/2014/main" id="{85C04FBA-D82D-DF4F-66A4-EB97E5FF8603}"/>
              </a:ext>
            </a:extLst>
          </p:cNvPr>
          <p:cNvPicPr>
            <a:picLocks noChangeAspect="1"/>
          </p:cNvPicPr>
          <p:nvPr/>
        </p:nvPicPr>
        <p:blipFill>
          <a:blip r:embed="rId2"/>
          <a:stretch>
            <a:fillRect/>
          </a:stretch>
        </p:blipFill>
        <p:spPr>
          <a:xfrm>
            <a:off x="1690624" y="2290936"/>
            <a:ext cx="8798559" cy="3959352"/>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200" kern="1200">
                <a:solidFill>
                  <a:schemeClr val="tx1"/>
                </a:solidFill>
                <a:latin typeface="+mj-lt"/>
                <a:ea typeface="+mj-ea"/>
                <a:cs typeface="+mj-cs"/>
              </a:rPr>
              <a:t>First Successful Ground Landing Date</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marL="12700" marR="135255">
              <a:spcBef>
                <a:spcPts val="300"/>
              </a:spcBef>
            </a:pPr>
            <a:r>
              <a:rPr lang="en-US" sz="2200" spc="-5"/>
              <a:t>This </a:t>
            </a:r>
            <a:r>
              <a:rPr lang="en-US" sz="2200"/>
              <a:t>query </a:t>
            </a:r>
            <a:r>
              <a:rPr lang="en-US" sz="2200" spc="-5"/>
              <a:t>returns </a:t>
            </a:r>
            <a:r>
              <a:rPr lang="en-US" sz="2200"/>
              <a:t>the </a:t>
            </a:r>
            <a:r>
              <a:rPr lang="en-US" sz="2200" spc="-35"/>
              <a:t>first  </a:t>
            </a:r>
            <a:r>
              <a:rPr lang="en-US" sz="2200" spc="-5"/>
              <a:t>successful </a:t>
            </a:r>
            <a:r>
              <a:rPr lang="en-US" sz="2200" spc="-15"/>
              <a:t>ground </a:t>
            </a:r>
            <a:r>
              <a:rPr lang="en-US" sz="2200" spc="-5"/>
              <a:t>pad</a:t>
            </a:r>
            <a:r>
              <a:rPr lang="en-US" sz="2200" spc="-145"/>
              <a:t> </a:t>
            </a:r>
            <a:r>
              <a:rPr lang="en-US" sz="2200"/>
              <a:t>landing  </a:t>
            </a:r>
            <a:r>
              <a:rPr lang="en-US" sz="2200" spc="-25"/>
              <a:t>date.</a:t>
            </a:r>
            <a:endParaRPr lang="en-US" sz="2200"/>
          </a:p>
          <a:p>
            <a:pPr marL="12700">
              <a:spcBef>
                <a:spcPts val="1200"/>
              </a:spcBef>
            </a:pPr>
            <a:r>
              <a:rPr lang="en-US" sz="2200" spc="-35"/>
              <a:t>First </a:t>
            </a:r>
            <a:r>
              <a:rPr lang="en-US" sz="2200" spc="-15"/>
              <a:t>ground </a:t>
            </a:r>
            <a:r>
              <a:rPr lang="en-US" sz="2200" spc="-5"/>
              <a:t>pad </a:t>
            </a:r>
            <a:r>
              <a:rPr lang="en-US" sz="2200"/>
              <a:t>landing</a:t>
            </a:r>
            <a:r>
              <a:rPr lang="en-US" sz="2200" spc="-75"/>
              <a:t> </a:t>
            </a:r>
            <a:r>
              <a:rPr lang="en-US" sz="2200" spc="-5"/>
              <a:t>wasn’t</a:t>
            </a:r>
            <a:endParaRPr lang="en-US" sz="2200"/>
          </a:p>
          <a:p>
            <a:pPr marL="12700"/>
            <a:r>
              <a:rPr lang="en-US" sz="2200" spc="-5"/>
              <a:t>until </a:t>
            </a:r>
            <a:r>
              <a:rPr lang="en-US" sz="2200"/>
              <a:t>the end </a:t>
            </a:r>
            <a:r>
              <a:rPr lang="en-US" sz="2200" spc="-5"/>
              <a:t>of</a:t>
            </a:r>
            <a:r>
              <a:rPr lang="en-US" sz="2200" spc="-105"/>
              <a:t> </a:t>
            </a:r>
            <a:r>
              <a:rPr lang="en-US" sz="2200"/>
              <a:t>2015.</a:t>
            </a:r>
          </a:p>
          <a:p>
            <a:pPr marL="12700">
              <a:spcBef>
                <a:spcPts val="1200"/>
              </a:spcBef>
            </a:pPr>
            <a:r>
              <a:rPr lang="en-US" sz="2200" spc="-5"/>
              <a:t>Successful </a:t>
            </a:r>
            <a:r>
              <a:rPr lang="en-US" sz="2200"/>
              <a:t>landings in</a:t>
            </a:r>
            <a:r>
              <a:rPr lang="en-US" sz="2200" spc="-70"/>
              <a:t> </a:t>
            </a:r>
            <a:r>
              <a:rPr lang="en-US" sz="2200" spc="-20"/>
              <a:t>general</a:t>
            </a:r>
            <a:endParaRPr lang="en-US" sz="2200"/>
          </a:p>
          <a:p>
            <a:pPr marL="12700"/>
            <a:r>
              <a:rPr lang="en-US" sz="2200"/>
              <a:t>appear </a:t>
            </a:r>
            <a:r>
              <a:rPr lang="en-US" sz="2200" spc="-20"/>
              <a:t>starting</a:t>
            </a:r>
            <a:r>
              <a:rPr lang="en-US" sz="2200" spc="-5"/>
              <a:t> </a:t>
            </a:r>
            <a:r>
              <a:rPr lang="en-US" sz="2200"/>
              <a:t>2014.</a:t>
            </a:r>
          </a:p>
        </p:txBody>
      </p:sp>
      <p:pic>
        <p:nvPicPr>
          <p:cNvPr id="2" name="Picture 1" descr="A screenshot of a computer code&#10;&#10;Description automatically generated">
            <a:extLst>
              <a:ext uri="{FF2B5EF4-FFF2-40B4-BE49-F238E27FC236}">
                <a16:creationId xmlns:a16="http://schemas.microsoft.com/office/drawing/2014/main" id="{11FDA8FD-BD0F-44F5-C3A1-53A94291A780}"/>
              </a:ext>
            </a:extLst>
          </p:cNvPr>
          <p:cNvPicPr>
            <a:picLocks noChangeAspect="1"/>
          </p:cNvPicPr>
          <p:nvPr/>
        </p:nvPicPr>
        <p:blipFill>
          <a:blip r:embed="rId2"/>
          <a:stretch>
            <a:fillRect/>
          </a:stretch>
        </p:blipFill>
        <p:spPr>
          <a:xfrm>
            <a:off x="6099048" y="2077905"/>
            <a:ext cx="5458968" cy="2702190"/>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1008184" y="174032"/>
            <a:ext cx="10175631" cy="1111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3700" kern="1200">
                <a:solidFill>
                  <a:schemeClr val="tx1"/>
                </a:solidFill>
                <a:latin typeface="+mj-lt"/>
                <a:ea typeface="+mj-ea"/>
                <a:cs typeface="+mj-cs"/>
              </a:rPr>
              <a:t>Successful Drone Ship Landing with Payload between 4000 and 6000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08184" y="1459907"/>
            <a:ext cx="10175630" cy="767904"/>
          </a:xfrm>
          <a:prstGeom prst="rect">
            <a:avLst/>
          </a:prstGeom>
        </p:spPr>
        <p:txBody>
          <a:bodyPr vert="horz" lIns="91440" tIns="45720" rIns="91440" bIns="45720" rtlCol="0" anchor="ctr">
            <a:normAutofit/>
          </a:bodyPr>
          <a:lstStyle/>
          <a:p>
            <a:pPr marL="12700" marR="5080" algn="ctr">
              <a:spcBef>
                <a:spcPts val="300"/>
              </a:spcBef>
            </a:pPr>
            <a:r>
              <a:rPr lang="en-US" sz="2000" spc="-5"/>
              <a:t>This </a:t>
            </a:r>
            <a:r>
              <a:rPr lang="en-US" sz="2000"/>
              <a:t>query </a:t>
            </a:r>
            <a:r>
              <a:rPr lang="en-US" sz="2000" spc="-5"/>
              <a:t>returns </a:t>
            </a:r>
            <a:r>
              <a:rPr lang="en-US" sz="2000"/>
              <a:t>the </a:t>
            </a:r>
            <a:r>
              <a:rPr lang="en-US" sz="2000" spc="-20"/>
              <a:t>four  booster </a:t>
            </a:r>
            <a:r>
              <a:rPr lang="en-US" sz="2000" spc="-25"/>
              <a:t>versions </a:t>
            </a:r>
            <a:r>
              <a:rPr lang="en-US" sz="2000" spc="-5"/>
              <a:t>that had  successful </a:t>
            </a:r>
            <a:r>
              <a:rPr lang="en-US" sz="2000" spc="-20"/>
              <a:t>drone </a:t>
            </a:r>
            <a:r>
              <a:rPr lang="en-US" sz="2000" spc="-5"/>
              <a:t>ship</a:t>
            </a:r>
            <a:r>
              <a:rPr lang="en-US" sz="2000" spc="-100"/>
              <a:t> </a:t>
            </a:r>
            <a:r>
              <a:rPr lang="en-US" sz="2000"/>
              <a:t>landings  and a </a:t>
            </a:r>
            <a:r>
              <a:rPr lang="en-US" sz="2000" spc="-5"/>
              <a:t>payload mass between  </a:t>
            </a:r>
            <a:r>
              <a:rPr lang="en-US" sz="2000"/>
              <a:t>4000 and 6000</a:t>
            </a:r>
            <a:r>
              <a:rPr lang="en-US" sz="2000" spc="-165"/>
              <a:t> </a:t>
            </a:r>
            <a:r>
              <a:rPr lang="en-US" sz="2000" spc="-25"/>
              <a:t>noninclusively.</a:t>
            </a:r>
            <a:endParaRPr lang="en-US" sz="2000"/>
          </a:p>
        </p:txBody>
      </p:sp>
      <p:pic>
        <p:nvPicPr>
          <p:cNvPr id="2" name="Picture 1" descr="A screenshot of a computer&#10;&#10;Description automatically generated">
            <a:extLst>
              <a:ext uri="{FF2B5EF4-FFF2-40B4-BE49-F238E27FC236}">
                <a16:creationId xmlns:a16="http://schemas.microsoft.com/office/drawing/2014/main" id="{D9146F62-72B6-5739-66AC-76864D5A541F}"/>
              </a:ext>
            </a:extLst>
          </p:cNvPr>
          <p:cNvPicPr>
            <a:picLocks noChangeAspect="1"/>
          </p:cNvPicPr>
          <p:nvPr/>
        </p:nvPicPr>
        <p:blipFill>
          <a:blip r:embed="rId2"/>
          <a:stretch>
            <a:fillRect/>
          </a:stretch>
        </p:blipFill>
        <p:spPr>
          <a:xfrm>
            <a:off x="995707" y="2405149"/>
            <a:ext cx="10194488" cy="3899393"/>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41248" y="548640"/>
            <a:ext cx="3600860" cy="54315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Executive Summary</a:t>
            </a:r>
          </a:p>
        </p:txBody>
      </p:sp>
      <p:sp>
        <p:nvSpPr>
          <p:cNvPr id="26"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5126418" y="552091"/>
            <a:ext cx="6224335" cy="543153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200">
                <a:solidFill>
                  <a:schemeClr val="tx1"/>
                </a:solidFill>
                <a:latin typeface="+mn-lt"/>
              </a:rPr>
              <a:t>Summary of methodologies</a:t>
            </a:r>
          </a:p>
          <a:p>
            <a:pPr>
              <a:spcBef>
                <a:spcPts val="1400"/>
              </a:spcBef>
              <a:buFont typeface="Arial" panose="020B0604020202020204" pitchFamily="34" charset="0"/>
              <a:buChar char="•"/>
            </a:pPr>
            <a:r>
              <a:rPr lang="en-US" sz="2200">
                <a:solidFill>
                  <a:schemeClr val="tx1"/>
                </a:solidFill>
                <a:latin typeface="+mn-lt"/>
              </a:rPr>
              <a:t>Summary of all results</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000" kern="1200">
                <a:solidFill>
                  <a:schemeClr val="tx1"/>
                </a:solidFill>
                <a:latin typeface="+mj-lt"/>
                <a:ea typeface="+mj-ea"/>
                <a:cs typeface="+mj-cs"/>
              </a:rPr>
              <a:t>Total Number of Successful and Failure Mission Outcomes</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a:spcBef>
                <a:spcPts val="1400"/>
              </a:spcBef>
            </a:pPr>
            <a:r>
              <a:rPr lang="en-US" sz="2000"/>
              <a:t>This query returns a count of each</a:t>
            </a:r>
          </a:p>
          <a:p>
            <a:pPr>
              <a:spcBef>
                <a:spcPts val="1400"/>
              </a:spcBef>
            </a:pPr>
            <a:r>
              <a:rPr lang="en-US" sz="2000"/>
              <a:t>mission outcome.</a:t>
            </a:r>
          </a:p>
          <a:p>
            <a:pPr>
              <a:spcBef>
                <a:spcPts val="1400"/>
              </a:spcBef>
            </a:pPr>
            <a:r>
              <a:rPr lang="en-US" sz="2000"/>
              <a:t>SpaceX appears to achieve its  mission outcome nearly 99% of the  time.</a:t>
            </a:r>
          </a:p>
          <a:p>
            <a:pPr>
              <a:spcBef>
                <a:spcPts val="1400"/>
              </a:spcBef>
            </a:pPr>
            <a:r>
              <a:rPr lang="en-US" sz="2000"/>
              <a:t>This means that most of the landing</a:t>
            </a:r>
          </a:p>
          <a:p>
            <a:pPr>
              <a:spcBef>
                <a:spcPts val="1400"/>
              </a:spcBef>
            </a:pPr>
            <a:r>
              <a:rPr lang="en-US" sz="2000"/>
              <a:t>failures are intended.</a:t>
            </a:r>
          </a:p>
          <a:p>
            <a:pPr>
              <a:spcBef>
                <a:spcPts val="1400"/>
              </a:spcBef>
            </a:pPr>
            <a:r>
              <a:rPr lang="en-US" sz="2000"/>
              <a:t>Interestingly, one launch has an  unclear payload status and  unfortunately one failed in flight.</a:t>
            </a:r>
          </a:p>
        </p:txBody>
      </p:sp>
      <p:pic>
        <p:nvPicPr>
          <p:cNvPr id="2" name="Picture 1" descr="A screenshot of a computer&#10;&#10;Description automatically generated">
            <a:extLst>
              <a:ext uri="{FF2B5EF4-FFF2-40B4-BE49-F238E27FC236}">
                <a16:creationId xmlns:a16="http://schemas.microsoft.com/office/drawing/2014/main" id="{BE54C02D-8E9A-A8B1-CA4D-4F44392F46F0}"/>
              </a:ext>
            </a:extLst>
          </p:cNvPr>
          <p:cNvPicPr>
            <a:picLocks noChangeAspect="1"/>
          </p:cNvPicPr>
          <p:nvPr/>
        </p:nvPicPr>
        <p:blipFill>
          <a:blip r:embed="rId2"/>
          <a:stretch>
            <a:fillRect/>
          </a:stretch>
        </p:blipFill>
        <p:spPr>
          <a:xfrm>
            <a:off x="6099048" y="1600245"/>
            <a:ext cx="5458968" cy="3657509"/>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800" kern="1200">
                <a:solidFill>
                  <a:schemeClr val="tx1"/>
                </a:solidFill>
                <a:latin typeface="+mj-lt"/>
                <a:ea typeface="+mj-ea"/>
                <a:cs typeface="+mj-cs"/>
              </a:rPr>
              <a:t>Boosters Carried Maximum Payload</a:t>
            </a:r>
          </a:p>
        </p:txBody>
      </p:sp>
      <p:sp>
        <p:nvSpPr>
          <p:cNvPr id="12"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807208"/>
            <a:ext cx="3429000" cy="3410712"/>
          </a:xfrm>
          <a:prstGeom prst="rect">
            <a:avLst/>
          </a:prstGeom>
        </p:spPr>
        <p:txBody>
          <a:bodyPr vert="horz" lIns="91440" tIns="45720" rIns="91440" bIns="45720" rtlCol="0" anchor="t">
            <a:normAutofit/>
          </a:bodyPr>
          <a:lstStyle/>
          <a:p>
            <a:pPr marL="12700" marR="5080">
              <a:spcBef>
                <a:spcPts val="340"/>
              </a:spcBef>
            </a:pPr>
            <a:r>
              <a:rPr lang="en-US" sz="2000" spc="-5"/>
              <a:t>This </a:t>
            </a:r>
            <a:r>
              <a:rPr lang="en-US" sz="2000"/>
              <a:t>query </a:t>
            </a:r>
            <a:r>
              <a:rPr lang="en-US" sz="2000" spc="-5"/>
              <a:t>returns </a:t>
            </a:r>
            <a:r>
              <a:rPr lang="en-US" sz="2000"/>
              <a:t>the </a:t>
            </a:r>
            <a:r>
              <a:rPr lang="en-US" sz="2000" spc="-20"/>
              <a:t>booster </a:t>
            </a:r>
            <a:r>
              <a:rPr lang="en-US" sz="2000" spc="-25"/>
              <a:t>versions </a:t>
            </a:r>
            <a:r>
              <a:rPr lang="en-US" sz="2000" spc="-5"/>
              <a:t>that  carried </a:t>
            </a:r>
            <a:r>
              <a:rPr lang="en-US" sz="2000"/>
              <a:t>the </a:t>
            </a:r>
            <a:r>
              <a:rPr lang="en-US" sz="2000" spc="-5"/>
              <a:t>highest </a:t>
            </a:r>
            <a:r>
              <a:rPr lang="en-US" sz="2000" spc="-10"/>
              <a:t>payload </a:t>
            </a:r>
            <a:r>
              <a:rPr lang="en-US" sz="2000" spc="-5"/>
              <a:t>mass of </a:t>
            </a:r>
            <a:r>
              <a:rPr lang="en-US" sz="2000"/>
              <a:t>15600  kg.</a:t>
            </a:r>
          </a:p>
          <a:p>
            <a:pPr marL="12700" marR="71120">
              <a:spcBef>
                <a:spcPts val="1440"/>
              </a:spcBef>
            </a:pPr>
            <a:r>
              <a:rPr lang="en-US" sz="2000" spc="-5"/>
              <a:t>These </a:t>
            </a:r>
            <a:r>
              <a:rPr lang="en-US" sz="2000" spc="-20"/>
              <a:t>booster </a:t>
            </a:r>
            <a:r>
              <a:rPr lang="en-US" sz="2000" spc="-25"/>
              <a:t>versions </a:t>
            </a:r>
            <a:r>
              <a:rPr lang="en-US" sz="2000" spc="-20"/>
              <a:t>are </a:t>
            </a:r>
            <a:r>
              <a:rPr lang="en-US" sz="2000" spc="-15"/>
              <a:t>very </a:t>
            </a:r>
            <a:r>
              <a:rPr lang="en-US" sz="2000" spc="-5"/>
              <a:t>similar </a:t>
            </a:r>
            <a:r>
              <a:rPr lang="en-US" sz="2000"/>
              <a:t>and  all </a:t>
            </a:r>
            <a:r>
              <a:rPr lang="en-US" sz="2000" spc="-20"/>
              <a:t>are </a:t>
            </a:r>
            <a:r>
              <a:rPr lang="en-US" sz="2000" spc="-5"/>
              <a:t>of </a:t>
            </a:r>
            <a:r>
              <a:rPr lang="en-US" sz="2000"/>
              <a:t>the F9 B5 </a:t>
            </a:r>
            <a:r>
              <a:rPr lang="en-US" sz="2000" spc="-5"/>
              <a:t>B10xx.x</a:t>
            </a:r>
            <a:r>
              <a:rPr lang="en-US" sz="2000" spc="-140"/>
              <a:t> </a:t>
            </a:r>
            <a:r>
              <a:rPr lang="en-US" sz="2000" spc="-45"/>
              <a:t>variety.</a:t>
            </a:r>
            <a:endParaRPr lang="en-US" sz="2000"/>
          </a:p>
          <a:p>
            <a:pPr marL="12700" marR="27305">
              <a:spcBef>
                <a:spcPts val="1395"/>
              </a:spcBef>
            </a:pPr>
            <a:r>
              <a:rPr lang="en-US" sz="2000" spc="-5"/>
              <a:t>This </a:t>
            </a:r>
            <a:r>
              <a:rPr lang="en-US" sz="2000" spc="-25"/>
              <a:t>likely </a:t>
            </a:r>
            <a:r>
              <a:rPr lang="en-US" sz="2000" spc="-20"/>
              <a:t>indicates </a:t>
            </a:r>
            <a:r>
              <a:rPr lang="en-US" sz="2000" spc="-10"/>
              <a:t>payload </a:t>
            </a:r>
            <a:r>
              <a:rPr lang="en-US" sz="2000" spc="-5"/>
              <a:t>mass </a:t>
            </a:r>
            <a:r>
              <a:rPr lang="en-US" sz="2000" spc="-25"/>
              <a:t>correlates  </a:t>
            </a:r>
            <a:r>
              <a:rPr lang="en-US" sz="2000" spc="-5"/>
              <a:t>with </a:t>
            </a:r>
            <a:r>
              <a:rPr lang="en-US" sz="2000"/>
              <a:t>the </a:t>
            </a:r>
            <a:r>
              <a:rPr lang="en-US" sz="2000" spc="-20"/>
              <a:t>booster </a:t>
            </a:r>
            <a:r>
              <a:rPr lang="en-US" sz="2000" spc="-25"/>
              <a:t>version </a:t>
            </a:r>
            <a:r>
              <a:rPr lang="en-US" sz="2000" spc="-5"/>
              <a:t>that is</a:t>
            </a:r>
            <a:r>
              <a:rPr lang="en-US" sz="2000" spc="15"/>
              <a:t> </a:t>
            </a:r>
            <a:r>
              <a:rPr lang="en-US" sz="2000" spc="-5"/>
              <a:t>used.</a:t>
            </a:r>
            <a:endParaRPr lang="en-US" sz="2000"/>
          </a:p>
        </p:txBody>
      </p:sp>
      <p:pic>
        <p:nvPicPr>
          <p:cNvPr id="2" name="Picture 1" descr="A screenshot of a computer&#10;&#10;Description automatically generated">
            <a:extLst>
              <a:ext uri="{FF2B5EF4-FFF2-40B4-BE49-F238E27FC236}">
                <a16:creationId xmlns:a16="http://schemas.microsoft.com/office/drawing/2014/main" id="{593030F4-B50C-CE9A-9A84-07F9752FDD15}"/>
              </a:ext>
            </a:extLst>
          </p:cNvPr>
          <p:cNvPicPr>
            <a:picLocks noChangeAspect="1"/>
          </p:cNvPicPr>
          <p:nvPr/>
        </p:nvPicPr>
        <p:blipFill>
          <a:blip r:embed="rId2"/>
          <a:stretch>
            <a:fillRect/>
          </a:stretch>
        </p:blipFill>
        <p:spPr>
          <a:xfrm>
            <a:off x="4795866" y="640080"/>
            <a:ext cx="6620580" cy="5577840"/>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630936" y="630936"/>
            <a:ext cx="3599688"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rgbClr val="FFFFFF"/>
                </a:solidFill>
                <a:latin typeface="+mj-lt"/>
                <a:ea typeface="+mj-ea"/>
                <a:cs typeface="+mj-cs"/>
              </a:rPr>
              <a:t>2015 Launch Records</a:t>
            </a:r>
          </a:p>
        </p:txBody>
      </p:sp>
      <p:sp>
        <p:nvSpPr>
          <p:cNvPr id="15"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474462" y="630936"/>
            <a:ext cx="7074409" cy="1463040"/>
          </a:xfrm>
          <a:prstGeom prst="rect">
            <a:avLst/>
          </a:prstGeom>
        </p:spPr>
        <p:txBody>
          <a:bodyPr vert="horz" lIns="91440" tIns="45720" rIns="91440" bIns="45720" rtlCol="0" anchor="ctr">
            <a:normAutofit/>
          </a:bodyPr>
          <a:lstStyle/>
          <a:p>
            <a:pPr marL="12700" marR="5080">
              <a:spcBef>
                <a:spcPts val="340"/>
              </a:spcBef>
            </a:pPr>
            <a:r>
              <a:rPr lang="en-US" sz="2200" spc="-5">
                <a:solidFill>
                  <a:srgbClr val="FFFFFF"/>
                </a:solidFill>
              </a:rPr>
              <a:t>This </a:t>
            </a:r>
            <a:r>
              <a:rPr lang="en-US" sz="2200">
                <a:solidFill>
                  <a:srgbClr val="FFFFFF"/>
                </a:solidFill>
              </a:rPr>
              <a:t>query </a:t>
            </a:r>
            <a:r>
              <a:rPr lang="en-US" sz="2200" spc="-5">
                <a:solidFill>
                  <a:srgbClr val="FFFFFF"/>
                </a:solidFill>
              </a:rPr>
              <a:t>returns </a:t>
            </a:r>
            <a:r>
              <a:rPr lang="en-US" sz="2200">
                <a:solidFill>
                  <a:srgbClr val="FFFFFF"/>
                </a:solidFill>
              </a:rPr>
              <a:t>the </a:t>
            </a:r>
            <a:r>
              <a:rPr lang="en-US" sz="2200" spc="-5">
                <a:solidFill>
                  <a:srgbClr val="FFFFFF"/>
                </a:solidFill>
              </a:rPr>
              <a:t>Month,</a:t>
            </a:r>
            <a:r>
              <a:rPr lang="en-US" sz="2200" spc="-145">
                <a:solidFill>
                  <a:srgbClr val="FFFFFF"/>
                </a:solidFill>
              </a:rPr>
              <a:t> </a:t>
            </a:r>
            <a:r>
              <a:rPr lang="en-US" sz="2200" spc="-5">
                <a:solidFill>
                  <a:srgbClr val="FFFFFF"/>
                </a:solidFill>
              </a:rPr>
              <a:t>Landing  </a:t>
            </a:r>
            <a:r>
              <a:rPr lang="en-US" sz="2200" spc="-10">
                <a:solidFill>
                  <a:srgbClr val="FFFFFF"/>
                </a:solidFill>
              </a:rPr>
              <a:t>Outcome, Booster </a:t>
            </a:r>
            <a:r>
              <a:rPr lang="en-US" sz="2200" spc="-40">
                <a:solidFill>
                  <a:srgbClr val="FFFFFF"/>
                </a:solidFill>
              </a:rPr>
              <a:t>Version, </a:t>
            </a:r>
            <a:r>
              <a:rPr lang="en-US" sz="2200" spc="-25">
                <a:solidFill>
                  <a:srgbClr val="FFFFFF"/>
                </a:solidFill>
              </a:rPr>
              <a:t>Payload  </a:t>
            </a:r>
            <a:r>
              <a:rPr lang="en-US" sz="2200">
                <a:solidFill>
                  <a:srgbClr val="FFFFFF"/>
                </a:solidFill>
              </a:rPr>
              <a:t>Mass </a:t>
            </a:r>
            <a:r>
              <a:rPr lang="en-US" sz="2200" spc="-5">
                <a:solidFill>
                  <a:srgbClr val="FFFFFF"/>
                </a:solidFill>
              </a:rPr>
              <a:t>(kg), </a:t>
            </a:r>
            <a:r>
              <a:rPr lang="en-US" sz="2200">
                <a:solidFill>
                  <a:srgbClr val="FFFFFF"/>
                </a:solidFill>
              </a:rPr>
              <a:t>and </a:t>
            </a:r>
            <a:r>
              <a:rPr lang="en-US" sz="2200" spc="-5">
                <a:solidFill>
                  <a:srgbClr val="FFFFFF"/>
                </a:solidFill>
              </a:rPr>
              <a:t>Launch </a:t>
            </a:r>
            <a:r>
              <a:rPr lang="en-US" sz="2200" spc="-20">
                <a:solidFill>
                  <a:srgbClr val="FFFFFF"/>
                </a:solidFill>
              </a:rPr>
              <a:t>site </a:t>
            </a:r>
            <a:r>
              <a:rPr lang="en-US" sz="2200" spc="-5">
                <a:solidFill>
                  <a:srgbClr val="FFFFFF"/>
                </a:solidFill>
              </a:rPr>
              <a:t>of </a:t>
            </a:r>
            <a:r>
              <a:rPr lang="en-US" sz="2200">
                <a:solidFill>
                  <a:srgbClr val="FFFFFF"/>
                </a:solidFill>
              </a:rPr>
              <a:t>2015  launches </a:t>
            </a:r>
            <a:r>
              <a:rPr lang="en-US" sz="2200" spc="-10">
                <a:solidFill>
                  <a:srgbClr val="FFFFFF"/>
                </a:solidFill>
              </a:rPr>
              <a:t>where </a:t>
            </a:r>
            <a:r>
              <a:rPr lang="en-US" sz="2200" spc="-25">
                <a:solidFill>
                  <a:srgbClr val="FFFFFF"/>
                </a:solidFill>
              </a:rPr>
              <a:t>stage </a:t>
            </a:r>
            <a:r>
              <a:rPr lang="en-US" sz="2200">
                <a:solidFill>
                  <a:srgbClr val="FFFFFF"/>
                </a:solidFill>
              </a:rPr>
              <a:t>1 </a:t>
            </a:r>
            <a:r>
              <a:rPr lang="en-US" sz="2200" spc="-20">
                <a:solidFill>
                  <a:srgbClr val="FFFFFF"/>
                </a:solidFill>
              </a:rPr>
              <a:t>failed </a:t>
            </a:r>
            <a:r>
              <a:rPr lang="en-US" sz="2200" spc="-15">
                <a:solidFill>
                  <a:srgbClr val="FFFFFF"/>
                </a:solidFill>
              </a:rPr>
              <a:t>to </a:t>
            </a:r>
            <a:r>
              <a:rPr lang="en-US" sz="2200" spc="-5">
                <a:solidFill>
                  <a:srgbClr val="FFFFFF"/>
                </a:solidFill>
              </a:rPr>
              <a:t>land  on </a:t>
            </a:r>
            <a:r>
              <a:rPr lang="en-US" sz="2200">
                <a:solidFill>
                  <a:srgbClr val="FFFFFF"/>
                </a:solidFill>
              </a:rPr>
              <a:t>a </a:t>
            </a:r>
            <a:r>
              <a:rPr lang="en-US" sz="2200" spc="-20">
                <a:solidFill>
                  <a:srgbClr val="FFFFFF"/>
                </a:solidFill>
              </a:rPr>
              <a:t>drone</a:t>
            </a:r>
            <a:r>
              <a:rPr lang="en-US" sz="2200" spc="-80">
                <a:solidFill>
                  <a:srgbClr val="FFFFFF"/>
                </a:solidFill>
              </a:rPr>
              <a:t> </a:t>
            </a:r>
            <a:r>
              <a:rPr lang="en-US" sz="2200" spc="-5">
                <a:solidFill>
                  <a:srgbClr val="FFFFFF"/>
                </a:solidFill>
              </a:rPr>
              <a:t>ship.</a:t>
            </a:r>
            <a:endParaRPr lang="en-US" sz="2200">
              <a:solidFill>
                <a:srgbClr val="FFFFFF"/>
              </a:solidFill>
            </a:endParaRPr>
          </a:p>
          <a:p>
            <a:pPr marL="12700">
              <a:spcBef>
                <a:spcPts val="1200"/>
              </a:spcBef>
            </a:pPr>
            <a:r>
              <a:rPr lang="en-US" sz="2200" spc="-20">
                <a:solidFill>
                  <a:srgbClr val="FFFFFF"/>
                </a:solidFill>
              </a:rPr>
              <a:t>There were two </a:t>
            </a:r>
            <a:r>
              <a:rPr lang="en-US" sz="2200" spc="-5">
                <a:solidFill>
                  <a:srgbClr val="FFFFFF"/>
                </a:solidFill>
              </a:rPr>
              <a:t>such</a:t>
            </a:r>
            <a:r>
              <a:rPr lang="en-US" sz="2200" spc="-50">
                <a:solidFill>
                  <a:srgbClr val="FFFFFF"/>
                </a:solidFill>
              </a:rPr>
              <a:t> </a:t>
            </a:r>
            <a:r>
              <a:rPr lang="en-US" sz="2200" spc="-5">
                <a:solidFill>
                  <a:srgbClr val="FFFFFF"/>
                </a:solidFill>
              </a:rPr>
              <a:t>occurrences.</a:t>
            </a:r>
            <a:endParaRPr lang="en-US" sz="2200">
              <a:solidFill>
                <a:srgbClr val="FFFFFF"/>
              </a:solidFill>
            </a:endParaRPr>
          </a:p>
        </p:txBody>
      </p:sp>
      <p:pic>
        <p:nvPicPr>
          <p:cNvPr id="6" name="Picture 5" descr="A screenshot of a computer&#10;&#10;Description automatically generated">
            <a:extLst>
              <a:ext uri="{FF2B5EF4-FFF2-40B4-BE49-F238E27FC236}">
                <a16:creationId xmlns:a16="http://schemas.microsoft.com/office/drawing/2014/main" id="{EFBAFFE2-DBDD-37F7-67B3-68AD2DA310F6}"/>
              </a:ext>
            </a:extLst>
          </p:cNvPr>
          <p:cNvPicPr>
            <a:picLocks noChangeAspect="1"/>
          </p:cNvPicPr>
          <p:nvPr/>
        </p:nvPicPr>
        <p:blipFill>
          <a:blip r:embed="rId2"/>
          <a:stretch>
            <a:fillRect/>
          </a:stretch>
        </p:blipFill>
        <p:spPr>
          <a:xfrm>
            <a:off x="630936" y="3055238"/>
            <a:ext cx="10917936" cy="3111611"/>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000" kern="1200">
                <a:solidFill>
                  <a:schemeClr val="tx1"/>
                </a:solidFill>
                <a:latin typeface="+mj-lt"/>
                <a:ea typeface="+mj-ea"/>
                <a:cs typeface="+mj-cs"/>
              </a:rPr>
              <a:t>Rank Landing Outcomes Between 2010-06-04 and 2017-03-20</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marL="12700" marR="5080">
              <a:spcBef>
                <a:spcPts val="300"/>
              </a:spcBef>
            </a:pPr>
            <a:r>
              <a:rPr lang="en-US" sz="2200" spc="-5"/>
              <a:t>This </a:t>
            </a:r>
            <a:r>
              <a:rPr lang="en-US" sz="2200"/>
              <a:t>query </a:t>
            </a:r>
            <a:r>
              <a:rPr lang="en-US" sz="2200" spc="-5"/>
              <a:t>returns </a:t>
            </a:r>
            <a:r>
              <a:rPr lang="en-US" sz="2200"/>
              <a:t>a </a:t>
            </a:r>
            <a:r>
              <a:rPr lang="en-US" sz="2200" spc="-20"/>
              <a:t>list </a:t>
            </a:r>
            <a:r>
              <a:rPr lang="en-US" sz="2200" spc="-5"/>
              <a:t>of successful</a:t>
            </a:r>
            <a:r>
              <a:rPr lang="en-US" sz="2200" spc="-125"/>
              <a:t> </a:t>
            </a:r>
            <a:r>
              <a:rPr lang="en-US" sz="2200"/>
              <a:t>landings  and </a:t>
            </a:r>
            <a:r>
              <a:rPr lang="en-US" sz="2200" spc="-5"/>
              <a:t>between </a:t>
            </a:r>
            <a:r>
              <a:rPr lang="en-US" sz="2200"/>
              <a:t>2010-06-04 and 2017-03-20  </a:t>
            </a:r>
            <a:r>
              <a:rPr lang="en-US" sz="2200" spc="-25"/>
              <a:t>inclusively.</a:t>
            </a:r>
            <a:endParaRPr lang="en-US" sz="2200"/>
          </a:p>
          <a:p>
            <a:pPr marL="12700" marR="464184">
              <a:spcBef>
                <a:spcPts val="1395"/>
              </a:spcBef>
            </a:pPr>
            <a:r>
              <a:rPr lang="en-US" sz="2200" spc="-20"/>
              <a:t>There </a:t>
            </a:r>
            <a:r>
              <a:rPr lang="en-US" sz="2200" spc="-15"/>
              <a:t>are two </a:t>
            </a:r>
            <a:r>
              <a:rPr lang="en-US" sz="2200"/>
              <a:t>types </a:t>
            </a:r>
            <a:r>
              <a:rPr lang="en-US" sz="2200" spc="-5"/>
              <a:t>of successful</a:t>
            </a:r>
            <a:r>
              <a:rPr lang="en-US" sz="2200" spc="-95"/>
              <a:t> </a:t>
            </a:r>
            <a:r>
              <a:rPr lang="en-US" sz="2200"/>
              <a:t>landing  </a:t>
            </a:r>
            <a:r>
              <a:rPr lang="en-US" sz="2200" spc="-20"/>
              <a:t>outcomes: drone </a:t>
            </a:r>
            <a:r>
              <a:rPr lang="en-US" sz="2200" spc="-5"/>
              <a:t>ship </a:t>
            </a:r>
            <a:r>
              <a:rPr lang="en-US" sz="2200"/>
              <a:t>and </a:t>
            </a:r>
            <a:r>
              <a:rPr lang="en-US" sz="2200" spc="-15"/>
              <a:t>ground </a:t>
            </a:r>
            <a:r>
              <a:rPr lang="en-US" sz="2200" spc="-5"/>
              <a:t>pad  </a:t>
            </a:r>
            <a:r>
              <a:rPr lang="en-US" sz="2200"/>
              <a:t>landings.</a:t>
            </a:r>
          </a:p>
          <a:p>
            <a:pPr marL="12700" marR="561975">
              <a:spcBef>
                <a:spcPts val="1160"/>
              </a:spcBef>
            </a:pPr>
            <a:r>
              <a:rPr lang="en-US" sz="2200" spc="-20"/>
              <a:t>There were </a:t>
            </a:r>
            <a:r>
              <a:rPr lang="en-US" sz="2200"/>
              <a:t>8 </a:t>
            </a:r>
            <a:r>
              <a:rPr lang="en-US" sz="2200" spc="-5"/>
              <a:t>successful </a:t>
            </a:r>
            <a:r>
              <a:rPr lang="en-US" sz="2200"/>
              <a:t>landings in</a:t>
            </a:r>
            <a:r>
              <a:rPr lang="en-US" sz="2200" spc="-135"/>
              <a:t> </a:t>
            </a:r>
            <a:r>
              <a:rPr lang="en-US" sz="2200" spc="-25"/>
              <a:t>total  </a:t>
            </a:r>
            <a:r>
              <a:rPr lang="en-US" sz="2200" spc="-5"/>
              <a:t>during </a:t>
            </a:r>
            <a:r>
              <a:rPr lang="en-US" sz="2200"/>
              <a:t>this </a:t>
            </a:r>
            <a:r>
              <a:rPr lang="en-US" sz="2200" spc="-5"/>
              <a:t>time</a:t>
            </a:r>
            <a:r>
              <a:rPr lang="en-US" sz="2200" spc="-85"/>
              <a:t> </a:t>
            </a:r>
            <a:r>
              <a:rPr lang="en-US" sz="2200" spc="-5"/>
              <a:t>period</a:t>
            </a:r>
            <a:endParaRPr lang="en-US" sz="2200"/>
          </a:p>
        </p:txBody>
      </p:sp>
      <p:pic>
        <p:nvPicPr>
          <p:cNvPr id="2" name="Picture 1" descr="A screenshot of a computer&#10;&#10;Description automatically generated">
            <a:extLst>
              <a:ext uri="{FF2B5EF4-FFF2-40B4-BE49-F238E27FC236}">
                <a16:creationId xmlns:a16="http://schemas.microsoft.com/office/drawing/2014/main" id="{7BB4C8B2-8CF1-0E71-DE5E-48FFDE1975E2}"/>
              </a:ext>
            </a:extLst>
          </p:cNvPr>
          <p:cNvPicPr>
            <a:picLocks noChangeAspect="1"/>
          </p:cNvPicPr>
          <p:nvPr/>
        </p:nvPicPr>
        <p:blipFill>
          <a:blip r:embed="rId2"/>
          <a:stretch>
            <a:fillRect/>
          </a:stretch>
        </p:blipFill>
        <p:spPr>
          <a:xfrm>
            <a:off x="6099048" y="2378149"/>
            <a:ext cx="5458968" cy="2101702"/>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76327-8CC4-4356-8BBB-DC4965CE9857}"/>
              </a:ext>
            </a:extLst>
          </p:cNvPr>
          <p:cNvSpPr txBox="1">
            <a:spLocks/>
          </p:cNvSpPr>
          <p:nvPr/>
        </p:nvSpPr>
        <p:spPr>
          <a:xfrm>
            <a:off x="481013" y="3752849"/>
            <a:ext cx="3290887" cy="24526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a:solidFill>
                  <a:schemeClr val="tx1"/>
                </a:solidFill>
                <a:latin typeface="+mj-lt"/>
                <a:ea typeface="+mj-ea"/>
                <a:cs typeface="+mj-cs"/>
              </a:rPr>
              <a:t>Launch Site Locations</a:t>
            </a:r>
          </a:p>
        </p:txBody>
      </p:sp>
      <p:pic>
        <p:nvPicPr>
          <p:cNvPr id="4" name="Picture 3" descr="A map of the united states&#10;&#10;Description automatically generated">
            <a:extLst>
              <a:ext uri="{FF2B5EF4-FFF2-40B4-BE49-F238E27FC236}">
                <a16:creationId xmlns:a16="http://schemas.microsoft.com/office/drawing/2014/main" id="{EFC77159-8634-9405-A60D-78EEB035E08F}"/>
              </a:ext>
            </a:extLst>
          </p:cNvPr>
          <p:cNvPicPr>
            <a:picLocks noChangeAspect="1"/>
          </p:cNvPicPr>
          <p:nvPr/>
        </p:nvPicPr>
        <p:blipFill>
          <a:blip r:embed="rId2"/>
          <a:srcRect t="10985" b="2676"/>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223982" y="3752850"/>
            <a:ext cx="7485413" cy="2452687"/>
          </a:xfrm>
          <a:prstGeom prst="rect">
            <a:avLst/>
          </a:prstGeom>
        </p:spPr>
        <p:txBody>
          <a:bodyPr vert="horz" lIns="91440" tIns="45720" rIns="91440" bIns="45720" rtlCol="0" anchor="ctr">
            <a:normAutofit/>
          </a:bodyPr>
          <a:lstStyle/>
          <a:p>
            <a:pPr marL="12700" marR="5080">
              <a:spcBef>
                <a:spcPts val="270"/>
              </a:spcBef>
            </a:pPr>
            <a:r>
              <a:rPr lang="en-US" sz="1800" spc="-5"/>
              <a:t>The left </a:t>
            </a:r>
            <a:r>
              <a:rPr lang="en-US" sz="1800"/>
              <a:t>map </a:t>
            </a:r>
            <a:r>
              <a:rPr lang="en-US" sz="1800" spc="-15"/>
              <a:t>shows </a:t>
            </a:r>
            <a:r>
              <a:rPr lang="en-US" sz="1800"/>
              <a:t>all launch </a:t>
            </a:r>
            <a:r>
              <a:rPr lang="en-US" sz="1800" spc="-20"/>
              <a:t>sites </a:t>
            </a:r>
            <a:r>
              <a:rPr lang="en-US" sz="1800" spc="-25"/>
              <a:t>relative </a:t>
            </a:r>
            <a:r>
              <a:rPr lang="en-US" sz="1800" spc="-5"/>
              <a:t>US </a:t>
            </a:r>
            <a:r>
              <a:rPr lang="en-US" sz="1800"/>
              <a:t>map. </a:t>
            </a:r>
            <a:r>
              <a:rPr lang="en-US" sz="1800" spc="-5"/>
              <a:t>The right </a:t>
            </a:r>
            <a:r>
              <a:rPr lang="en-US" sz="1800"/>
              <a:t>map </a:t>
            </a:r>
            <a:r>
              <a:rPr lang="en-US" sz="1800" spc="-15"/>
              <a:t>shows </a:t>
            </a:r>
            <a:r>
              <a:rPr lang="en-US" sz="1800"/>
              <a:t>the </a:t>
            </a:r>
            <a:r>
              <a:rPr lang="en-US" sz="1800" spc="-20"/>
              <a:t>two </a:t>
            </a:r>
            <a:r>
              <a:rPr lang="en-US" sz="1800" spc="-5"/>
              <a:t>Florida </a:t>
            </a:r>
            <a:r>
              <a:rPr lang="en-US" sz="1800"/>
              <a:t>launch  </a:t>
            </a:r>
            <a:r>
              <a:rPr lang="en-US" sz="1800" spc="-20"/>
              <a:t>sites </a:t>
            </a:r>
            <a:r>
              <a:rPr lang="en-US" sz="1800" spc="-5"/>
              <a:t>since they </a:t>
            </a:r>
            <a:r>
              <a:rPr lang="en-US" sz="1800" spc="-20"/>
              <a:t>are </a:t>
            </a:r>
            <a:r>
              <a:rPr lang="en-US" sz="1800" spc="-15"/>
              <a:t>very </a:t>
            </a:r>
            <a:r>
              <a:rPr lang="en-US" sz="1800"/>
              <a:t>close </a:t>
            </a:r>
            <a:r>
              <a:rPr lang="en-US" sz="1800" spc="-20"/>
              <a:t>to </a:t>
            </a:r>
            <a:r>
              <a:rPr lang="en-US" sz="1800"/>
              <a:t>each </a:t>
            </a:r>
            <a:r>
              <a:rPr lang="en-US" sz="1800" spc="-65"/>
              <a:t>other. </a:t>
            </a:r>
            <a:r>
              <a:rPr lang="en-US" sz="1800"/>
              <a:t>All launch </a:t>
            </a:r>
            <a:r>
              <a:rPr lang="en-US" sz="1800" spc="-20"/>
              <a:t>sites are </a:t>
            </a:r>
            <a:r>
              <a:rPr lang="en-US" sz="1800" spc="-5"/>
              <a:t>near </a:t>
            </a:r>
            <a:r>
              <a:rPr lang="en-US" sz="1800"/>
              <a:t>the</a:t>
            </a:r>
            <a:r>
              <a:rPr lang="en-US" sz="1800" spc="125"/>
              <a:t> </a:t>
            </a:r>
            <a:r>
              <a:rPr lang="en-US" sz="1800" spc="-5"/>
              <a:t>ocean.</a:t>
            </a:r>
            <a:endParaRPr lang="en-US" sz="180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64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lumMod val="75000"/>
                    <a:lumOff val="25000"/>
                  </a:schemeClr>
                </a:solidFill>
                <a:latin typeface="Calibri" panose="020F0502020204030204"/>
              </a:rPr>
              <a:pPr>
                <a:spcAft>
                  <a:spcPts val="600"/>
                </a:spcAft>
                <a:defRPr/>
              </a:pPr>
              <a:t>35</a:t>
            </a:fld>
            <a:endParaRPr lang="en-US" sz="12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map of a large area with a location&#10;&#10;Description automatically generated with medium confidence">
            <a:extLst>
              <a:ext uri="{FF2B5EF4-FFF2-40B4-BE49-F238E27FC236}">
                <a16:creationId xmlns:a16="http://schemas.microsoft.com/office/drawing/2014/main" id="{27AF42AF-189A-14AD-22D4-DBAC753866A8}"/>
              </a:ext>
            </a:extLst>
          </p:cNvPr>
          <p:cNvPicPr>
            <a:picLocks noChangeAspect="1"/>
          </p:cNvPicPr>
          <p:nvPr/>
        </p:nvPicPr>
        <p:blipFill>
          <a:blip r:embed="rId2"/>
          <a:srcRect l="6583" r="5294"/>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838200" y="365125"/>
            <a:ext cx="3822189"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a:solidFill>
                  <a:schemeClr val="tx1"/>
                </a:solidFill>
                <a:latin typeface="+mj-lt"/>
                <a:ea typeface="+mj-ea"/>
                <a:cs typeface="+mj-cs"/>
              </a:rPr>
              <a:t>Colour-Coded Launch Markers</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38200" y="2434201"/>
            <a:ext cx="3822189" cy="3742762"/>
          </a:xfrm>
          <a:prstGeom prst="rect">
            <a:avLst/>
          </a:prstGeom>
        </p:spPr>
        <p:txBody>
          <a:bodyPr vert="horz" lIns="91440" tIns="45720" rIns="91440" bIns="45720" rtlCol="0">
            <a:normAutofit/>
          </a:bodyPr>
          <a:lstStyle/>
          <a:p>
            <a:pPr marL="12700">
              <a:spcBef>
                <a:spcPts val="100"/>
              </a:spcBef>
            </a:pPr>
            <a:r>
              <a:rPr lang="en-US" sz="2000" spc="-25"/>
              <a:t>Clusters </a:t>
            </a:r>
            <a:r>
              <a:rPr lang="en-US" sz="2000" spc="-5"/>
              <a:t>on </a:t>
            </a:r>
            <a:r>
              <a:rPr lang="en-US" sz="2000" spc="-15"/>
              <a:t>Folium </a:t>
            </a:r>
            <a:r>
              <a:rPr lang="en-US" sz="2000"/>
              <a:t>map </a:t>
            </a:r>
            <a:r>
              <a:rPr lang="en-US" sz="2000" spc="-5"/>
              <a:t>can </a:t>
            </a:r>
            <a:r>
              <a:rPr lang="en-US" sz="2000"/>
              <a:t>be </a:t>
            </a:r>
            <a:r>
              <a:rPr lang="en-US" sz="2000" spc="-20"/>
              <a:t>clicked </a:t>
            </a:r>
            <a:r>
              <a:rPr lang="en-US" sz="2000" spc="-5"/>
              <a:t>on </a:t>
            </a:r>
            <a:r>
              <a:rPr lang="en-US" sz="2000" spc="-20"/>
              <a:t>to display </a:t>
            </a:r>
            <a:r>
              <a:rPr lang="en-US" sz="2000"/>
              <a:t>each </a:t>
            </a:r>
            <a:r>
              <a:rPr lang="en-US" sz="2000" spc="-5"/>
              <a:t>successful </a:t>
            </a:r>
            <a:r>
              <a:rPr lang="en-US" sz="2000"/>
              <a:t>landing </a:t>
            </a:r>
            <a:r>
              <a:rPr lang="en-US" sz="2000" spc="-5"/>
              <a:t>(green icon) </a:t>
            </a:r>
            <a:r>
              <a:rPr lang="en-US" sz="2000"/>
              <a:t>and</a:t>
            </a:r>
            <a:r>
              <a:rPr lang="en-US" sz="2000" spc="5"/>
              <a:t> </a:t>
            </a:r>
            <a:r>
              <a:rPr lang="en-US" sz="2000" spc="-20"/>
              <a:t>failed</a:t>
            </a:r>
            <a:endParaRPr lang="en-US" sz="2000"/>
          </a:p>
          <a:p>
            <a:pPr marL="12700"/>
            <a:r>
              <a:rPr lang="en-US" sz="2000" spc="-5"/>
              <a:t>landing </a:t>
            </a:r>
            <a:r>
              <a:rPr lang="en-US" sz="2000" spc="-15"/>
              <a:t>(red </a:t>
            </a:r>
            <a:r>
              <a:rPr lang="en-US" sz="2000" spc="-5"/>
              <a:t>icon). </a:t>
            </a:r>
            <a:r>
              <a:rPr lang="en-US" sz="2000"/>
              <a:t>In this </a:t>
            </a:r>
            <a:r>
              <a:rPr lang="en-US" sz="2000" spc="-25"/>
              <a:t>example </a:t>
            </a:r>
            <a:r>
              <a:rPr lang="en-US" sz="2000" spc="-40"/>
              <a:t>VAFB </a:t>
            </a:r>
            <a:r>
              <a:rPr lang="en-US" sz="2000" spc="-5"/>
              <a:t>SLC-4E </a:t>
            </a:r>
            <a:r>
              <a:rPr lang="en-US" sz="2000" spc="-20"/>
              <a:t>shows </a:t>
            </a:r>
            <a:r>
              <a:rPr lang="en-US" sz="2000"/>
              <a:t>4 </a:t>
            </a:r>
            <a:r>
              <a:rPr lang="en-US" sz="2000" spc="-5"/>
              <a:t>successful landings </a:t>
            </a:r>
            <a:r>
              <a:rPr lang="en-US" sz="2000"/>
              <a:t>and 6 </a:t>
            </a:r>
            <a:r>
              <a:rPr lang="en-US" sz="2000" spc="-20"/>
              <a:t>failed</a:t>
            </a:r>
            <a:r>
              <a:rPr lang="en-US" sz="2000" spc="-65"/>
              <a:t> </a:t>
            </a:r>
            <a:r>
              <a:rPr lang="en-US" sz="2000" spc="-5"/>
              <a:t>landings.</a:t>
            </a:r>
            <a:endParaRPr lang="en-US" sz="200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rgbClr val="FFFFFF"/>
                </a:solidFill>
                <a:latin typeface="Calibri" panose="020F0502020204030204"/>
              </a:rPr>
              <a:pPr>
                <a:spcAft>
                  <a:spcPts val="600"/>
                </a:spcAft>
                <a:defRPr/>
              </a:pPr>
              <a:t>36</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marL="12700" marR="5080" algn="just">
              <a:lnSpc>
                <a:spcPct val="80000"/>
              </a:lnSpc>
              <a:spcBef>
                <a:spcPts val="585"/>
              </a:spcBef>
            </a:pPr>
            <a:r>
              <a:rPr lang="en-US" sz="2400" spc="-5" dirty="0">
                <a:solidFill>
                  <a:srgbClr val="404040"/>
                </a:solidFill>
                <a:latin typeface="Carlito"/>
                <a:cs typeface="Carlito"/>
              </a:rPr>
              <a:t>Using </a:t>
            </a:r>
            <a:r>
              <a:rPr lang="en-US" sz="2400" spc="-10" dirty="0">
                <a:solidFill>
                  <a:srgbClr val="404040"/>
                </a:solidFill>
                <a:latin typeface="Carlito"/>
                <a:cs typeface="Carlito"/>
              </a:rPr>
              <a:t>KSC </a:t>
            </a:r>
            <a:r>
              <a:rPr lang="en-US" sz="2400" spc="-15" dirty="0">
                <a:solidFill>
                  <a:srgbClr val="404040"/>
                </a:solidFill>
                <a:latin typeface="Carlito"/>
                <a:cs typeface="Carlito"/>
              </a:rPr>
              <a:t>LC-39A </a:t>
            </a:r>
            <a:r>
              <a:rPr lang="en-US" sz="2400" dirty="0">
                <a:solidFill>
                  <a:srgbClr val="404040"/>
                </a:solidFill>
                <a:latin typeface="Carlito"/>
                <a:cs typeface="Carlito"/>
              </a:rPr>
              <a:t>as an </a:t>
            </a:r>
            <a:r>
              <a:rPr lang="en-US" sz="2400" spc="-25" dirty="0">
                <a:solidFill>
                  <a:srgbClr val="404040"/>
                </a:solidFill>
                <a:latin typeface="Carlito"/>
                <a:cs typeface="Carlito"/>
              </a:rPr>
              <a:t>example, </a:t>
            </a:r>
            <a:r>
              <a:rPr lang="en-US" sz="2400" dirty="0">
                <a:solidFill>
                  <a:srgbClr val="404040"/>
                </a:solidFill>
                <a:latin typeface="Carlito"/>
                <a:cs typeface="Carlito"/>
              </a:rPr>
              <a:t>launch </a:t>
            </a:r>
            <a:r>
              <a:rPr lang="en-US" sz="2400" spc="-15" dirty="0">
                <a:solidFill>
                  <a:srgbClr val="404040"/>
                </a:solidFill>
                <a:latin typeface="Carlito"/>
                <a:cs typeface="Carlito"/>
              </a:rPr>
              <a:t>sites are </a:t>
            </a:r>
            <a:r>
              <a:rPr lang="en-US" sz="2400" spc="-10" dirty="0">
                <a:solidFill>
                  <a:srgbClr val="404040"/>
                </a:solidFill>
                <a:latin typeface="Carlito"/>
                <a:cs typeface="Carlito"/>
              </a:rPr>
              <a:t>very </a:t>
            </a:r>
            <a:r>
              <a:rPr lang="en-US" sz="2400" spc="-5" dirty="0">
                <a:solidFill>
                  <a:srgbClr val="404040"/>
                </a:solidFill>
                <a:latin typeface="Carlito"/>
                <a:cs typeface="Carlito"/>
              </a:rPr>
              <a:t>close </a:t>
            </a:r>
            <a:r>
              <a:rPr lang="en-US" sz="2400" spc="-25" dirty="0">
                <a:solidFill>
                  <a:srgbClr val="404040"/>
                </a:solidFill>
                <a:latin typeface="Carlito"/>
                <a:cs typeface="Carlito"/>
              </a:rPr>
              <a:t>to </a:t>
            </a:r>
            <a:r>
              <a:rPr lang="en-US" sz="2400" spc="-35" dirty="0">
                <a:solidFill>
                  <a:srgbClr val="404040"/>
                </a:solidFill>
                <a:latin typeface="Carlito"/>
                <a:cs typeface="Carlito"/>
              </a:rPr>
              <a:t>railways </a:t>
            </a:r>
            <a:r>
              <a:rPr lang="en-US" sz="2400" spc="-25" dirty="0">
                <a:solidFill>
                  <a:srgbClr val="404040"/>
                </a:solidFill>
                <a:latin typeface="Carlito"/>
                <a:cs typeface="Carlito"/>
              </a:rPr>
              <a:t>for </a:t>
            </a:r>
            <a:r>
              <a:rPr lang="en-US" sz="2400" spc="-20" dirty="0">
                <a:solidFill>
                  <a:srgbClr val="404040"/>
                </a:solidFill>
                <a:latin typeface="Carlito"/>
                <a:cs typeface="Carlito"/>
              </a:rPr>
              <a:t>large </a:t>
            </a:r>
            <a:r>
              <a:rPr lang="en-US" sz="2400" spc="-5" dirty="0">
                <a:solidFill>
                  <a:srgbClr val="404040"/>
                </a:solidFill>
                <a:latin typeface="Carlito"/>
                <a:cs typeface="Carlito"/>
              </a:rPr>
              <a:t>part and supply  </a:t>
            </a:r>
            <a:r>
              <a:rPr lang="en-US" sz="2400" spc="-10" dirty="0">
                <a:solidFill>
                  <a:srgbClr val="404040"/>
                </a:solidFill>
                <a:latin typeface="Carlito"/>
                <a:cs typeface="Carlito"/>
              </a:rPr>
              <a:t>transportation. </a:t>
            </a:r>
            <a:r>
              <a:rPr lang="en-US" sz="2400" spc="-5" dirty="0">
                <a:solidFill>
                  <a:srgbClr val="404040"/>
                </a:solidFill>
                <a:latin typeface="Carlito"/>
                <a:cs typeface="Carlito"/>
              </a:rPr>
              <a:t>Launch </a:t>
            </a:r>
            <a:r>
              <a:rPr lang="en-US" sz="2400" spc="-15" dirty="0">
                <a:solidFill>
                  <a:srgbClr val="404040"/>
                </a:solidFill>
                <a:latin typeface="Carlito"/>
                <a:cs typeface="Carlito"/>
              </a:rPr>
              <a:t>sites are </a:t>
            </a:r>
            <a:r>
              <a:rPr lang="en-US" sz="2400" dirty="0">
                <a:solidFill>
                  <a:srgbClr val="404040"/>
                </a:solidFill>
                <a:latin typeface="Carlito"/>
                <a:cs typeface="Carlito"/>
              </a:rPr>
              <a:t>close </a:t>
            </a:r>
            <a:r>
              <a:rPr lang="en-US" sz="2400" spc="-20" dirty="0">
                <a:solidFill>
                  <a:srgbClr val="404040"/>
                </a:solidFill>
                <a:latin typeface="Carlito"/>
                <a:cs typeface="Carlito"/>
              </a:rPr>
              <a:t>to </a:t>
            </a:r>
            <a:r>
              <a:rPr lang="en-US" sz="2400" spc="-25" dirty="0">
                <a:solidFill>
                  <a:srgbClr val="404040"/>
                </a:solidFill>
                <a:latin typeface="Carlito"/>
                <a:cs typeface="Carlito"/>
              </a:rPr>
              <a:t>highways </a:t>
            </a:r>
            <a:r>
              <a:rPr lang="en-US" sz="2400" spc="-30" dirty="0">
                <a:solidFill>
                  <a:srgbClr val="404040"/>
                </a:solidFill>
                <a:latin typeface="Carlito"/>
                <a:cs typeface="Carlito"/>
              </a:rPr>
              <a:t>for </a:t>
            </a:r>
            <a:r>
              <a:rPr lang="en-US" sz="2400" spc="-5" dirty="0">
                <a:solidFill>
                  <a:srgbClr val="404040"/>
                </a:solidFill>
                <a:latin typeface="Carlito"/>
                <a:cs typeface="Carlito"/>
              </a:rPr>
              <a:t>human </a:t>
            </a:r>
            <a:r>
              <a:rPr lang="en-US" sz="2400" dirty="0">
                <a:solidFill>
                  <a:srgbClr val="404040"/>
                </a:solidFill>
                <a:latin typeface="Carlito"/>
                <a:cs typeface="Carlito"/>
              </a:rPr>
              <a:t>and </a:t>
            </a:r>
            <a:r>
              <a:rPr lang="en-US" sz="2400" spc="-10" dirty="0">
                <a:solidFill>
                  <a:srgbClr val="404040"/>
                </a:solidFill>
                <a:latin typeface="Carlito"/>
                <a:cs typeface="Carlito"/>
              </a:rPr>
              <a:t>supply transport. Launch </a:t>
            </a:r>
            <a:r>
              <a:rPr lang="en-US" sz="2400" spc="-15" dirty="0">
                <a:solidFill>
                  <a:srgbClr val="404040"/>
                </a:solidFill>
                <a:latin typeface="Carlito"/>
                <a:cs typeface="Carlito"/>
              </a:rPr>
              <a:t>sites  </a:t>
            </a:r>
            <a:r>
              <a:rPr lang="en-US" sz="2400" spc="-20" dirty="0">
                <a:solidFill>
                  <a:srgbClr val="404040"/>
                </a:solidFill>
                <a:latin typeface="Carlito"/>
                <a:cs typeface="Carlito"/>
              </a:rPr>
              <a:t>are </a:t>
            </a:r>
            <a:r>
              <a:rPr lang="en-US" sz="2400" spc="-5" dirty="0">
                <a:solidFill>
                  <a:srgbClr val="404040"/>
                </a:solidFill>
                <a:latin typeface="Carlito"/>
                <a:cs typeface="Carlito"/>
              </a:rPr>
              <a:t>also </a:t>
            </a:r>
            <a:r>
              <a:rPr lang="en-US" sz="2400" dirty="0">
                <a:solidFill>
                  <a:srgbClr val="404040"/>
                </a:solidFill>
                <a:latin typeface="Carlito"/>
                <a:cs typeface="Carlito"/>
              </a:rPr>
              <a:t>close </a:t>
            </a:r>
            <a:r>
              <a:rPr lang="en-US" sz="2400" spc="-15" dirty="0">
                <a:solidFill>
                  <a:srgbClr val="404040"/>
                </a:solidFill>
                <a:latin typeface="Carlito"/>
                <a:cs typeface="Carlito"/>
              </a:rPr>
              <a:t>to </a:t>
            </a:r>
            <a:r>
              <a:rPr lang="en-US" sz="2400" spc="-10" dirty="0">
                <a:solidFill>
                  <a:srgbClr val="404040"/>
                </a:solidFill>
                <a:latin typeface="Carlito"/>
                <a:cs typeface="Carlito"/>
              </a:rPr>
              <a:t>coasts </a:t>
            </a:r>
            <a:r>
              <a:rPr lang="en-US" sz="2400" spc="-5" dirty="0">
                <a:solidFill>
                  <a:srgbClr val="404040"/>
                </a:solidFill>
                <a:latin typeface="Carlito"/>
                <a:cs typeface="Carlito"/>
              </a:rPr>
              <a:t>and </a:t>
            </a:r>
            <a:r>
              <a:rPr lang="en-US" sz="2400" spc="-20" dirty="0">
                <a:solidFill>
                  <a:srgbClr val="404040"/>
                </a:solidFill>
                <a:latin typeface="Carlito"/>
                <a:cs typeface="Carlito"/>
              </a:rPr>
              <a:t>relatively </a:t>
            </a:r>
            <a:r>
              <a:rPr lang="en-US" sz="2400" spc="-25" dirty="0">
                <a:solidFill>
                  <a:srgbClr val="404040"/>
                </a:solidFill>
                <a:latin typeface="Carlito"/>
                <a:cs typeface="Carlito"/>
              </a:rPr>
              <a:t>far from </a:t>
            </a:r>
            <a:r>
              <a:rPr lang="en-US" sz="2400" spc="-5" dirty="0">
                <a:solidFill>
                  <a:srgbClr val="404040"/>
                </a:solidFill>
                <a:latin typeface="Carlito"/>
                <a:cs typeface="Carlito"/>
              </a:rPr>
              <a:t>cities so </a:t>
            </a:r>
            <a:r>
              <a:rPr lang="en-US" sz="2400" spc="-10" dirty="0">
                <a:solidFill>
                  <a:srgbClr val="404040"/>
                </a:solidFill>
                <a:latin typeface="Carlito"/>
                <a:cs typeface="Carlito"/>
              </a:rPr>
              <a:t>that </a:t>
            </a:r>
            <a:r>
              <a:rPr lang="en-US" sz="2400" spc="-5" dirty="0">
                <a:solidFill>
                  <a:srgbClr val="404040"/>
                </a:solidFill>
                <a:latin typeface="Carlito"/>
                <a:cs typeface="Carlito"/>
              </a:rPr>
              <a:t>launch </a:t>
            </a:r>
            <a:r>
              <a:rPr lang="en-US" sz="2400" spc="-20" dirty="0">
                <a:solidFill>
                  <a:srgbClr val="404040"/>
                </a:solidFill>
                <a:latin typeface="Carlito"/>
                <a:cs typeface="Carlito"/>
              </a:rPr>
              <a:t>failures </a:t>
            </a:r>
            <a:r>
              <a:rPr lang="en-US" sz="2400" spc="-5" dirty="0">
                <a:solidFill>
                  <a:srgbClr val="404040"/>
                </a:solidFill>
                <a:latin typeface="Carlito"/>
                <a:cs typeface="Carlito"/>
              </a:rPr>
              <a:t>can land in the sea </a:t>
            </a:r>
            <a:r>
              <a:rPr lang="en-US" sz="2400" spc="-40" dirty="0">
                <a:solidFill>
                  <a:srgbClr val="404040"/>
                </a:solidFill>
                <a:latin typeface="Carlito"/>
                <a:cs typeface="Carlito"/>
              </a:rPr>
              <a:t>to  </a:t>
            </a:r>
            <a:r>
              <a:rPr lang="en-US" sz="2400" spc="-25" dirty="0">
                <a:solidFill>
                  <a:srgbClr val="404040"/>
                </a:solidFill>
                <a:latin typeface="Carlito"/>
                <a:cs typeface="Carlito"/>
              </a:rPr>
              <a:t>avoid </a:t>
            </a:r>
            <a:r>
              <a:rPr lang="en-US" sz="2400" spc="-40" dirty="0">
                <a:solidFill>
                  <a:srgbClr val="404040"/>
                </a:solidFill>
                <a:latin typeface="Carlito"/>
                <a:cs typeface="Carlito"/>
              </a:rPr>
              <a:t>rockets </a:t>
            </a:r>
            <a:r>
              <a:rPr lang="en-US" sz="2400" spc="-10" dirty="0">
                <a:solidFill>
                  <a:srgbClr val="404040"/>
                </a:solidFill>
                <a:latin typeface="Carlito"/>
                <a:cs typeface="Carlito"/>
              </a:rPr>
              <a:t>falling </a:t>
            </a:r>
            <a:r>
              <a:rPr lang="en-US" sz="2400" spc="-5" dirty="0">
                <a:solidFill>
                  <a:srgbClr val="404040"/>
                </a:solidFill>
                <a:latin typeface="Carlito"/>
                <a:cs typeface="Carlito"/>
              </a:rPr>
              <a:t>on densely </a:t>
            </a:r>
            <a:r>
              <a:rPr lang="en-US" sz="2400" spc="-20" dirty="0">
                <a:solidFill>
                  <a:srgbClr val="404040"/>
                </a:solidFill>
                <a:latin typeface="Carlito"/>
                <a:cs typeface="Carlito"/>
              </a:rPr>
              <a:t>populated</a:t>
            </a:r>
            <a:r>
              <a:rPr lang="en-US" sz="2400" spc="-30" dirty="0">
                <a:solidFill>
                  <a:srgbClr val="404040"/>
                </a:solidFill>
                <a:latin typeface="Carlito"/>
                <a:cs typeface="Carlito"/>
              </a:rPr>
              <a:t> </a:t>
            </a:r>
            <a:r>
              <a:rPr lang="en-US" sz="2400" spc="-5" dirty="0">
                <a:solidFill>
                  <a:srgbClr val="404040"/>
                </a:solidFill>
                <a:latin typeface="Carlito"/>
                <a:cs typeface="Carlito"/>
              </a:rPr>
              <a:t>areas.</a:t>
            </a:r>
            <a:endParaRPr lang="en-US" sz="2400" dirty="0">
              <a:latin typeface="Carlito"/>
              <a:cs typeface="Carlito"/>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Key Location Proximities</a:t>
            </a:r>
          </a:p>
        </p:txBody>
      </p:sp>
      <p:sp>
        <p:nvSpPr>
          <p:cNvPr id="2" name="object 4">
            <a:extLst>
              <a:ext uri="{FF2B5EF4-FFF2-40B4-BE49-F238E27FC236}">
                <a16:creationId xmlns:a16="http://schemas.microsoft.com/office/drawing/2014/main" id="{4EB82164-17C6-E952-CE2F-E2FA3BB9BE11}"/>
              </a:ext>
            </a:extLst>
          </p:cNvPr>
          <p:cNvSpPr/>
          <p:nvPr/>
        </p:nvSpPr>
        <p:spPr>
          <a:xfrm>
            <a:off x="770011" y="3630899"/>
            <a:ext cx="6316589" cy="1449914"/>
          </a:xfrm>
          <a:prstGeom prst="rect">
            <a:avLst/>
          </a:prstGeom>
          <a:blipFill>
            <a:blip r:embed="rId3" cstate="print"/>
            <a:stretch>
              <a:fillRect/>
            </a:stretch>
          </a:blipFill>
        </p:spPr>
        <p:txBody>
          <a:bodyPr wrap="square" lIns="0" tIns="0" rIns="0" bIns="0" rtlCol="0"/>
          <a:lstStyle/>
          <a:p>
            <a:endParaRPr/>
          </a:p>
        </p:txBody>
      </p:sp>
      <p:sp>
        <p:nvSpPr>
          <p:cNvPr id="4" name="object 6">
            <a:extLst>
              <a:ext uri="{FF2B5EF4-FFF2-40B4-BE49-F238E27FC236}">
                <a16:creationId xmlns:a16="http://schemas.microsoft.com/office/drawing/2014/main" id="{1474346B-972C-6F55-9647-20CA2DB5E623}"/>
              </a:ext>
            </a:extLst>
          </p:cNvPr>
          <p:cNvSpPr/>
          <p:nvPr/>
        </p:nvSpPr>
        <p:spPr>
          <a:xfrm>
            <a:off x="4406646" y="5342461"/>
            <a:ext cx="2679954" cy="1225381"/>
          </a:xfrm>
          <a:prstGeom prst="rect">
            <a:avLst/>
          </a:prstGeom>
          <a:blipFill>
            <a:blip r:embed="rId4" cstate="print"/>
            <a:stretch>
              <a:fillRect/>
            </a:stretch>
          </a:blipFill>
        </p:spPr>
        <p:txBody>
          <a:bodyPr wrap="square" lIns="0" tIns="0" rIns="0" bIns="0" rtlCol="0"/>
          <a:lstStyle/>
          <a:p>
            <a:endParaRPr dirty="0"/>
          </a:p>
        </p:txBody>
      </p:sp>
      <p:pic>
        <p:nvPicPr>
          <p:cNvPr id="6" name="Picture 5">
            <a:extLst>
              <a:ext uri="{FF2B5EF4-FFF2-40B4-BE49-F238E27FC236}">
                <a16:creationId xmlns:a16="http://schemas.microsoft.com/office/drawing/2014/main" id="{6B5557D5-414A-1353-CBA5-DD96604587BB}"/>
              </a:ext>
            </a:extLst>
          </p:cNvPr>
          <p:cNvPicPr>
            <a:picLocks noChangeAspect="1"/>
          </p:cNvPicPr>
          <p:nvPr/>
        </p:nvPicPr>
        <p:blipFill>
          <a:blip r:embed="rId5"/>
          <a:stretch>
            <a:fillRect/>
          </a:stretch>
        </p:blipFill>
        <p:spPr>
          <a:xfrm>
            <a:off x="770011" y="5269045"/>
            <a:ext cx="3534298" cy="1346399"/>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is the distribution of successful landings across all launch sites. CCAFS LC-40 is the old name of  CCAFS SLC-40 so CCAFS and KSC have the same amount of successful landings, but a majority of the  successful landings where performed before the name change. VAFB has the smallest share of successful  landings. This may be due to smaller sample and increase in difficulty of launching in the west coast.</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Across Launch </a:t>
            </a:r>
            <a:r>
              <a:rPr lang="en-US" dirty="0" err="1">
                <a:solidFill>
                  <a:srgbClr val="0B49CB"/>
                </a:solidFill>
                <a:latin typeface="Abadi"/>
              </a:rPr>
              <a:t>Sities</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712DBE37-0D0C-615E-F44E-43FD3C77BB84}"/>
              </a:ext>
            </a:extLst>
          </p:cNvPr>
          <p:cNvPicPr>
            <a:picLocks noChangeAspect="1"/>
          </p:cNvPicPr>
          <p:nvPr/>
        </p:nvPicPr>
        <p:blipFill>
          <a:blip r:embed="rId3"/>
          <a:stretch>
            <a:fillRect/>
          </a:stretch>
        </p:blipFill>
        <p:spPr>
          <a:xfrm>
            <a:off x="2484450" y="3989070"/>
            <a:ext cx="7253910" cy="231301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6CA66F18-AF00-434A-AB3C-61097BEAE5FA}"/>
              </a:ext>
            </a:extLst>
          </p:cNvPr>
          <p:cNvSpPr txBox="1">
            <a:spLocks/>
          </p:cNvSpPr>
          <p:nvPr/>
        </p:nvSpPr>
        <p:spPr>
          <a:xfrm>
            <a:off x="8153400" y="1128094"/>
            <a:ext cx="3434180" cy="141527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a:solidFill>
                  <a:schemeClr val="tx1"/>
                </a:solidFill>
                <a:latin typeface="+mj-lt"/>
                <a:ea typeface="+mj-ea"/>
                <a:cs typeface="+mj-cs"/>
              </a:rPr>
              <a:t>Introduction</a:t>
            </a:r>
          </a:p>
        </p:txBody>
      </p:sp>
      <p:pic>
        <p:nvPicPr>
          <p:cNvPr id="21" name="Picture 20" descr="Top view of the earth from outer space">
            <a:extLst>
              <a:ext uri="{FF2B5EF4-FFF2-40B4-BE49-F238E27FC236}">
                <a16:creationId xmlns:a16="http://schemas.microsoft.com/office/drawing/2014/main" id="{AA15C58B-667A-A20A-08C7-2CE324ADF4A4}"/>
              </a:ext>
            </a:extLst>
          </p:cNvPr>
          <p:cNvPicPr>
            <a:picLocks noChangeAspect="1"/>
          </p:cNvPicPr>
          <p:nvPr/>
        </p:nvPicPr>
        <p:blipFill>
          <a:blip r:embed="rId2"/>
          <a:srcRect l="15132" r="22757"/>
          <a:stretch/>
        </p:blipFill>
        <p:spPr>
          <a:xfrm>
            <a:off x="-9886" y="10"/>
            <a:ext cx="7572605" cy="6857990"/>
          </a:xfrm>
          <a:prstGeom prst="rect">
            <a:avLst/>
          </a:prstGeom>
        </p:spPr>
      </p:pic>
      <p:cxnSp>
        <p:nvCxnSpPr>
          <p:cNvPr id="25" name="Straight Connector 24">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153400" y="2543364"/>
            <a:ext cx="3434180" cy="35990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a:spcBef>
                <a:spcPts val="1400"/>
              </a:spcBef>
              <a:buFont typeface="Arial" panose="020B0604020202020204" pitchFamily="34" charset="0"/>
              <a:buChar char="•"/>
            </a:pPr>
            <a:r>
              <a:rPr lang="en-US" sz="1300" b="1" u="sng" dirty="0">
                <a:solidFill>
                  <a:schemeClr val="tx1"/>
                </a:solidFill>
                <a:latin typeface="+mn-lt"/>
              </a:rPr>
              <a:t>Background</a:t>
            </a:r>
          </a:p>
          <a:p>
            <a:pPr>
              <a:spcBef>
                <a:spcPts val="1400"/>
              </a:spcBef>
              <a:buFont typeface="Arial" panose="020B0604020202020204" pitchFamily="34" charset="0"/>
              <a:buChar char="•"/>
            </a:pPr>
            <a:r>
              <a:rPr lang="en-US" sz="1300" dirty="0">
                <a:solidFill>
                  <a:schemeClr val="tx1"/>
                </a:solidFill>
                <a:latin typeface="+mn-lt"/>
              </a:rPr>
              <a:t>Commercial Space Age is Here</a:t>
            </a:r>
          </a:p>
          <a:p>
            <a:pPr>
              <a:spcBef>
                <a:spcPts val="1400"/>
              </a:spcBef>
              <a:buFont typeface="Arial" panose="020B0604020202020204" pitchFamily="34" charset="0"/>
              <a:buChar char="•"/>
            </a:pPr>
            <a:r>
              <a:rPr lang="en-US" sz="1300" dirty="0">
                <a:solidFill>
                  <a:schemeClr val="tx1"/>
                </a:solidFill>
                <a:latin typeface="+mn-lt"/>
              </a:rPr>
              <a:t>Space X has best pricing ($62 million vs. $165 million USD)</a:t>
            </a:r>
          </a:p>
          <a:p>
            <a:pPr>
              <a:spcBef>
                <a:spcPts val="1400"/>
              </a:spcBef>
              <a:buFont typeface="Arial" panose="020B0604020202020204" pitchFamily="34" charset="0"/>
              <a:buChar char="•"/>
            </a:pPr>
            <a:r>
              <a:rPr lang="en-US" sz="1300" dirty="0">
                <a:solidFill>
                  <a:schemeClr val="tx1"/>
                </a:solidFill>
                <a:latin typeface="+mn-lt"/>
              </a:rPr>
              <a:t>Largely due to ability to recover part of rocket (Stage 1)</a:t>
            </a:r>
          </a:p>
          <a:p>
            <a:pPr>
              <a:spcBef>
                <a:spcPts val="1400"/>
              </a:spcBef>
              <a:buFont typeface="Arial" panose="020B0604020202020204" pitchFamily="34" charset="0"/>
              <a:buChar char="•"/>
            </a:pPr>
            <a:r>
              <a:rPr lang="en-US" sz="1300" dirty="0">
                <a:solidFill>
                  <a:schemeClr val="tx1"/>
                </a:solidFill>
                <a:latin typeface="+mn-lt"/>
              </a:rPr>
              <a:t>NASA wants to compete with Space X</a:t>
            </a:r>
          </a:p>
          <a:p>
            <a:pPr marL="0">
              <a:spcBef>
                <a:spcPts val="1400"/>
              </a:spcBef>
              <a:buFont typeface="Arial" panose="020B0604020202020204" pitchFamily="34" charset="0"/>
              <a:buChar char="•"/>
            </a:pPr>
            <a:r>
              <a:rPr lang="en-US" sz="1300" b="1" u="sng" dirty="0">
                <a:solidFill>
                  <a:schemeClr val="tx1"/>
                </a:solidFill>
                <a:latin typeface="+mn-lt"/>
              </a:rPr>
              <a:t>Problem</a:t>
            </a:r>
          </a:p>
          <a:p>
            <a:pPr>
              <a:spcBef>
                <a:spcPts val="1400"/>
              </a:spcBef>
              <a:buFont typeface="Arial" panose="020B0604020202020204" pitchFamily="34" charset="0"/>
              <a:buChar char="•"/>
            </a:pPr>
            <a:r>
              <a:rPr lang="en-US" sz="1300" dirty="0">
                <a:solidFill>
                  <a:schemeClr val="tx1"/>
                </a:solidFill>
                <a:latin typeface="+mn-lt"/>
              </a:rPr>
              <a:t>NASA tasks us to train a machine learning model to  predict successful Stage 1 recovery</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4</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82344"/>
            <a:ext cx="12191998"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8115300"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12191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699714" y="5490971"/>
            <a:ext cx="6962072" cy="11592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Highest Success Rate Launch Site</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456522" y="5633765"/>
            <a:ext cx="3408555" cy="873612"/>
          </a:xfrm>
          <a:prstGeom prst="rect">
            <a:avLst/>
          </a:prstGeom>
        </p:spPr>
        <p:txBody>
          <a:bodyPr vert="horz" lIns="91440" tIns="45720" rIns="91440" bIns="45720" rtlCol="0" anchor="ctr">
            <a:normAutofit/>
          </a:bodyPr>
          <a:lstStyle/>
          <a:p>
            <a:pPr marL="0" indent="0">
              <a:buNone/>
            </a:pPr>
            <a:r>
              <a:rPr lang="en-US" sz="1900" kern="1200">
                <a:solidFill>
                  <a:srgbClr val="FFFFFF"/>
                </a:solidFill>
                <a:latin typeface="+mn-lt"/>
                <a:ea typeface="+mn-ea"/>
                <a:cs typeface="+mn-cs"/>
              </a:rPr>
              <a:t>KSC LC-39A has the highest success rate with 10 successful landings and 3 failed landings.</a:t>
            </a:r>
          </a:p>
        </p:txBody>
      </p:sp>
      <p:pic>
        <p:nvPicPr>
          <p:cNvPr id="4" name="Picture 3" descr="A blue and red pie chart&#10;&#10;Description automatically generated">
            <a:extLst>
              <a:ext uri="{FF2B5EF4-FFF2-40B4-BE49-F238E27FC236}">
                <a16:creationId xmlns:a16="http://schemas.microsoft.com/office/drawing/2014/main" id="{85118A7F-CD71-470D-6DB9-166870D0E94D}"/>
              </a:ext>
            </a:extLst>
          </p:cNvPr>
          <p:cNvPicPr>
            <a:picLocks noChangeAspect="1"/>
          </p:cNvPicPr>
          <p:nvPr/>
        </p:nvPicPr>
        <p:blipFill>
          <a:blip r:embed="rId2"/>
          <a:stretch>
            <a:fillRect/>
          </a:stretch>
        </p:blipFill>
        <p:spPr>
          <a:xfrm>
            <a:off x="478535" y="852140"/>
            <a:ext cx="11327549" cy="3596497"/>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40</a:t>
            </a:fld>
            <a:endParaRPr lang="en-US" sz="1100">
              <a:solidFill>
                <a:srgbClr val="FFFFFF"/>
              </a:solidFill>
              <a:latin typeface="+mn-lt"/>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00100" y="4167167"/>
            <a:ext cx="4229100" cy="2255461"/>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Payload Mass vs. Success vs. Booster Version Category</a:t>
            </a:r>
          </a:p>
        </p:txBody>
      </p:sp>
      <p:pic>
        <p:nvPicPr>
          <p:cNvPr id="2" name="Picture 1">
            <a:extLst>
              <a:ext uri="{FF2B5EF4-FFF2-40B4-BE49-F238E27FC236}">
                <a16:creationId xmlns:a16="http://schemas.microsoft.com/office/drawing/2014/main" id="{0A69E9D3-2792-F338-1922-9EA1EB02D481}"/>
              </a:ext>
            </a:extLst>
          </p:cNvPr>
          <p:cNvPicPr>
            <a:picLocks noChangeAspect="1"/>
          </p:cNvPicPr>
          <p:nvPr/>
        </p:nvPicPr>
        <p:blipFill>
          <a:blip r:embed="rId2"/>
          <a:stretch>
            <a:fillRect/>
          </a:stretch>
        </p:blipFill>
        <p:spPr>
          <a:xfrm>
            <a:off x="866422" y="721663"/>
            <a:ext cx="10459156" cy="2693231"/>
          </a:xfrm>
          <a:prstGeom prst="rect">
            <a:avLst/>
          </a:prstGeom>
        </p:spPr>
      </p:pic>
      <p:cxnSp>
        <p:nvCxnSpPr>
          <p:cNvPr id="21" name="Straight Connector 20">
            <a:extLst>
              <a:ext uri="{FF2B5EF4-FFF2-40B4-BE49-F238E27FC236}">
                <a16:creationId xmlns:a16="http://schemas.microsoft.com/office/drawing/2014/main" id="{B7952C56-EE0E-C94A-9A44-E17DD73E84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6300" y="3943277"/>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987844" y="3854885"/>
            <a:ext cx="5365955" cy="2384552"/>
          </a:xfrm>
          <a:prstGeom prst="rect">
            <a:avLst/>
          </a:prstGeom>
        </p:spPr>
        <p:txBody>
          <a:bodyPr vert="horz" lIns="91440" tIns="45720" rIns="91440" bIns="45720" rtlCol="0">
            <a:normAutofit/>
          </a:bodyPr>
          <a:lstStyle/>
          <a:p>
            <a:pPr>
              <a:spcBef>
                <a:spcPts val="1400"/>
              </a:spcBef>
            </a:pPr>
            <a:r>
              <a:rPr lang="en-US" sz="1900"/>
              <a:t>Plotly dashboard has a Payload range selector. However, this is set from 0-10000 instead of the  max Payload of 15600. Class indicates 1 for successful landing and 0 for failure. Scatter plot also  accounts for booster version category in color and number of launches in point size. In this  particular range of 0-6000, interestingly there are two failed landings with payloads of zero kg.</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68D8986-45AC-4FB5-96E8-C45F9603EB5E}"/>
              </a:ext>
            </a:extLst>
          </p:cNvPr>
          <p:cNvSpPr txBox="1">
            <a:spLocks/>
          </p:cNvSpPr>
          <p:nvPr/>
        </p:nvSpPr>
        <p:spPr>
          <a:xfrm>
            <a:off x="7910285" y="741391"/>
            <a:ext cx="3443514" cy="161620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Classification Accuracy</a:t>
            </a:r>
          </a:p>
        </p:txBody>
      </p:sp>
      <p:pic>
        <p:nvPicPr>
          <p:cNvPr id="2" name="Picture 1" descr="A colorful rectangular object with black background&#10;&#10;Description automatically generated with medium confidence">
            <a:extLst>
              <a:ext uri="{FF2B5EF4-FFF2-40B4-BE49-F238E27FC236}">
                <a16:creationId xmlns:a16="http://schemas.microsoft.com/office/drawing/2014/main" id="{C42020EE-511F-49E5-A080-A635B282C585}"/>
              </a:ext>
            </a:extLst>
          </p:cNvPr>
          <p:cNvPicPr>
            <a:picLocks noChangeAspect="1"/>
          </p:cNvPicPr>
          <p:nvPr/>
        </p:nvPicPr>
        <p:blipFill>
          <a:blip r:embed="rId2"/>
          <a:stretch>
            <a:fillRect/>
          </a:stretch>
        </p:blipFill>
        <p:spPr>
          <a:xfrm>
            <a:off x="787114" y="1273389"/>
            <a:ext cx="6449549" cy="4240579"/>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910285" y="2533476"/>
            <a:ext cx="3443514" cy="3447832"/>
          </a:xfrm>
          <a:prstGeom prst="rect">
            <a:avLst/>
          </a:prstGeom>
        </p:spPr>
        <p:txBody>
          <a:bodyPr vert="horz" lIns="91440" tIns="45720" rIns="91440" bIns="45720" rtlCol="0" anchor="t">
            <a:normAutofit/>
          </a:bodyPr>
          <a:lstStyle/>
          <a:p>
            <a:pPr>
              <a:spcBef>
                <a:spcPts val="1400"/>
              </a:spcBef>
            </a:pPr>
            <a:r>
              <a:rPr lang="en-US" sz="1700"/>
              <a:t>All models had virtually the same accuracy on the test set at 83.33% accuracy.  It should be noted that test size is small at only sample size of 18.</a:t>
            </a:r>
          </a:p>
          <a:p>
            <a:pPr>
              <a:spcBef>
                <a:spcPts val="1400"/>
              </a:spcBef>
            </a:pPr>
            <a:r>
              <a:rPr lang="en-US" sz="1700"/>
              <a:t>This can cause large variance in accuracy results, such as those in Decision Tree Classifier model in repeated runs.</a:t>
            </a:r>
          </a:p>
          <a:p>
            <a:pPr>
              <a:spcBef>
                <a:spcPts val="1400"/>
              </a:spcBef>
            </a:pPr>
            <a:r>
              <a:rPr lang="en-US" sz="1700"/>
              <a:t>We likely need more data to determine the best model.</a:t>
            </a:r>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grpSp>
        <p:nvGrpSpPr>
          <p:cNvPr id="14" name="Group 13">
            <a:extLst>
              <a:ext uri="{FF2B5EF4-FFF2-40B4-BE49-F238E27FC236}">
                <a16:creationId xmlns:a16="http://schemas.microsoft.com/office/drawing/2014/main" id="{31C49F18-8757-4E87-5C2E-9D6D7B82BA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5" name="Rectangle 14">
              <a:extLst>
                <a:ext uri="{FF2B5EF4-FFF2-40B4-BE49-F238E27FC236}">
                  <a16:creationId xmlns:a16="http://schemas.microsoft.com/office/drawing/2014/main" id="{25C84D91-E5BF-B919-ACEF-4A25262CE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D889E38-27CA-E23F-B646-8D7B4BB17D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714606" y="1742920"/>
            <a:ext cx="4541914" cy="3067358"/>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Since all models performed the same for the test set, the confusion matrix is the same across all models.  The models predicted 12 successful landings when the true label was successful landing.</a:t>
            </a:r>
          </a:p>
          <a:p>
            <a:pPr>
              <a:lnSpc>
                <a:spcPct val="100000"/>
              </a:lnSpc>
              <a:spcBef>
                <a:spcPts val="1400"/>
              </a:spcBef>
            </a:pPr>
            <a:r>
              <a:rPr lang="en-US" sz="2200" dirty="0">
                <a:solidFill>
                  <a:schemeClr val="accent3">
                    <a:lumMod val="25000"/>
                  </a:schemeClr>
                </a:solidFill>
                <a:latin typeface="Abadi" panose="020B0604020104020204" pitchFamily="34" charset="0"/>
              </a:rPr>
              <a:t>The models predicted 3 unsuccessful landings when the true label was unsuccessful landing.</a:t>
            </a:r>
          </a:p>
          <a:p>
            <a:pPr>
              <a:lnSpc>
                <a:spcPct val="100000"/>
              </a:lnSpc>
              <a:spcBef>
                <a:spcPts val="1400"/>
              </a:spcBef>
            </a:pPr>
            <a:r>
              <a:rPr lang="en-US" sz="2200" dirty="0">
                <a:solidFill>
                  <a:schemeClr val="accent3">
                    <a:lumMod val="25000"/>
                  </a:schemeClr>
                </a:solidFill>
                <a:latin typeface="Abadi" panose="020B0604020104020204" pitchFamily="34" charset="0"/>
              </a:rPr>
              <a:t>The models predicted 3 successful landings when the true label was unsuccessful landings (false positives).  Our models over predict successful landings.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TextBox 1">
            <a:extLst>
              <a:ext uri="{FF2B5EF4-FFF2-40B4-BE49-F238E27FC236}">
                <a16:creationId xmlns:a16="http://schemas.microsoft.com/office/drawing/2014/main" id="{B5EA9F89-91B3-466B-698C-1D88EF449B2B}"/>
              </a:ext>
            </a:extLst>
          </p:cNvPr>
          <p:cNvSpPr txBox="1"/>
          <p:nvPr/>
        </p:nvSpPr>
        <p:spPr>
          <a:xfrm>
            <a:off x="770011" y="4992073"/>
            <a:ext cx="4541914" cy="923330"/>
          </a:xfrm>
          <a:prstGeom prst="rect">
            <a:avLst/>
          </a:prstGeom>
          <a:noFill/>
        </p:spPr>
        <p:txBody>
          <a:bodyPr wrap="square" rtlCol="0">
            <a:spAutoFit/>
          </a:bodyPr>
          <a:lstStyle/>
          <a:p>
            <a:r>
              <a:rPr lang="en-US" sz="1800" spc="-15" dirty="0">
                <a:latin typeface="Abadi" panose="020B0604020104020204" pitchFamily="34" charset="0"/>
                <a:cs typeface="Carlito"/>
              </a:rPr>
              <a:t>Correct predictions are  </a:t>
            </a:r>
            <a:r>
              <a:rPr lang="en-US" sz="1800" spc="-5" dirty="0">
                <a:latin typeface="Abadi" panose="020B0604020104020204" pitchFamily="34" charset="0"/>
                <a:cs typeface="Carlito"/>
              </a:rPr>
              <a:t>on </a:t>
            </a:r>
            <a:r>
              <a:rPr lang="en-US" sz="1800" dirty="0">
                <a:latin typeface="Abadi" panose="020B0604020104020204" pitchFamily="34" charset="0"/>
                <a:cs typeface="Carlito"/>
              </a:rPr>
              <a:t>a </a:t>
            </a:r>
            <a:r>
              <a:rPr lang="en-US" sz="1800" spc="-10" dirty="0">
                <a:latin typeface="Abadi" panose="020B0604020104020204" pitchFamily="34" charset="0"/>
                <a:cs typeface="Carlito"/>
              </a:rPr>
              <a:t>diagonal </a:t>
            </a:r>
            <a:r>
              <a:rPr lang="en-US" sz="1800" spc="-20" dirty="0">
                <a:latin typeface="Abadi" panose="020B0604020104020204" pitchFamily="34" charset="0"/>
                <a:cs typeface="Carlito"/>
              </a:rPr>
              <a:t>from </a:t>
            </a:r>
            <a:r>
              <a:rPr lang="en-US" sz="1800" spc="-15" dirty="0">
                <a:latin typeface="Abadi" panose="020B0604020104020204" pitchFamily="34" charset="0"/>
                <a:cs typeface="Carlito"/>
              </a:rPr>
              <a:t>top  </a:t>
            </a:r>
            <a:r>
              <a:rPr lang="en-US" sz="1800" spc="-5" dirty="0">
                <a:latin typeface="Abadi" panose="020B0604020104020204" pitchFamily="34" charset="0"/>
                <a:cs typeface="Carlito"/>
              </a:rPr>
              <a:t>left </a:t>
            </a:r>
            <a:r>
              <a:rPr lang="en-US" sz="1800" spc="-15" dirty="0">
                <a:latin typeface="Abadi" panose="020B0604020104020204" pitchFamily="34" charset="0"/>
                <a:cs typeface="Carlito"/>
              </a:rPr>
              <a:t>to </a:t>
            </a:r>
            <a:r>
              <a:rPr lang="en-US" sz="1800" spc="-20" dirty="0">
                <a:latin typeface="Abadi" panose="020B0604020104020204" pitchFamily="34" charset="0"/>
                <a:cs typeface="Carlito"/>
              </a:rPr>
              <a:t>bottom</a:t>
            </a:r>
            <a:r>
              <a:rPr lang="en-US" sz="1800" spc="-80" dirty="0">
                <a:latin typeface="Abadi" panose="020B0604020104020204" pitchFamily="34" charset="0"/>
                <a:cs typeface="Carlito"/>
              </a:rPr>
              <a:t> </a:t>
            </a:r>
            <a:r>
              <a:rPr lang="en-US" sz="1800" spc="-5" dirty="0">
                <a:latin typeface="Abadi" panose="020B0604020104020204" pitchFamily="34" charset="0"/>
                <a:cs typeface="Carlito"/>
              </a:rPr>
              <a:t>right.</a:t>
            </a:r>
            <a:endParaRPr lang="en-US" sz="1800" dirty="0">
              <a:latin typeface="Abadi" panose="020B0604020104020204" pitchFamily="34" charset="0"/>
              <a:cs typeface="Carlito"/>
            </a:endParaRPr>
          </a:p>
          <a:p>
            <a:endParaRPr lang="en-CA" dirty="0"/>
          </a:p>
        </p:txBody>
      </p:sp>
      <p:pic>
        <p:nvPicPr>
          <p:cNvPr id="3" name="Picture 2">
            <a:extLst>
              <a:ext uri="{FF2B5EF4-FFF2-40B4-BE49-F238E27FC236}">
                <a16:creationId xmlns:a16="http://schemas.microsoft.com/office/drawing/2014/main" id="{1E2FB13B-DDA7-A0B0-C5B8-0CF602E31552}"/>
              </a:ext>
            </a:extLst>
          </p:cNvPr>
          <p:cNvPicPr>
            <a:picLocks noChangeAspect="1"/>
          </p:cNvPicPr>
          <p:nvPr/>
        </p:nvPicPr>
        <p:blipFill>
          <a:blip r:embed="rId3"/>
          <a:stretch>
            <a:fillRect/>
          </a:stretch>
        </p:blipFill>
        <p:spPr>
          <a:xfrm>
            <a:off x="770011" y="1551282"/>
            <a:ext cx="4541914" cy="345063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fontScale="70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Our task: to develop a machine learning model for NASA who wants to bid against SpaceX</a:t>
            </a:r>
          </a:p>
          <a:p>
            <a:pPr>
              <a:lnSpc>
                <a:spcPct val="100000"/>
              </a:lnSpc>
              <a:spcBef>
                <a:spcPts val="1400"/>
              </a:spcBef>
            </a:pPr>
            <a:r>
              <a:rPr lang="en-US" sz="2200" dirty="0">
                <a:solidFill>
                  <a:schemeClr val="accent3">
                    <a:lumMod val="25000"/>
                  </a:schemeClr>
                </a:solidFill>
                <a:latin typeface="Abadi" panose="020B0604020104020204" pitchFamily="34" charset="0"/>
              </a:rPr>
              <a:t>The goal of model is to predict when Stage 1 will successfully land to save ~$100 million USD</a:t>
            </a:r>
          </a:p>
          <a:p>
            <a:pPr>
              <a:lnSpc>
                <a:spcPct val="100000"/>
              </a:lnSpc>
              <a:spcBef>
                <a:spcPts val="1400"/>
              </a:spcBef>
            </a:pPr>
            <a:r>
              <a:rPr lang="en-US" sz="2200" dirty="0">
                <a:solidFill>
                  <a:schemeClr val="accent3">
                    <a:lumMod val="25000"/>
                  </a:schemeClr>
                </a:solidFill>
                <a:latin typeface="Abadi" panose="020B0604020104020204" pitchFamily="34" charset="0"/>
              </a:rPr>
              <a:t>Used data from a public SpaceX API and web scraping SpaceX Wikipedia page</a:t>
            </a:r>
          </a:p>
          <a:p>
            <a:pPr>
              <a:lnSpc>
                <a:spcPct val="100000"/>
              </a:lnSpc>
              <a:spcBef>
                <a:spcPts val="1400"/>
              </a:spcBef>
            </a:pPr>
            <a:r>
              <a:rPr lang="en-US" sz="2200" dirty="0">
                <a:solidFill>
                  <a:schemeClr val="accent3">
                    <a:lumMod val="25000"/>
                  </a:schemeClr>
                </a:solidFill>
                <a:latin typeface="Abadi" panose="020B0604020104020204" pitchFamily="34" charset="0"/>
              </a:rPr>
              <a:t>Created data labels and stored data into a DB2 SQL database</a:t>
            </a:r>
          </a:p>
          <a:p>
            <a:pPr>
              <a:lnSpc>
                <a:spcPct val="100000"/>
              </a:lnSpc>
              <a:spcBef>
                <a:spcPts val="1400"/>
              </a:spcBef>
            </a:pPr>
            <a:r>
              <a:rPr lang="en-US" sz="2200" dirty="0">
                <a:solidFill>
                  <a:schemeClr val="accent3">
                    <a:lumMod val="25000"/>
                  </a:schemeClr>
                </a:solidFill>
                <a:latin typeface="Abadi" panose="020B0604020104020204" pitchFamily="34" charset="0"/>
              </a:rPr>
              <a:t>Created a dashboard for visualization</a:t>
            </a:r>
          </a:p>
          <a:p>
            <a:pPr>
              <a:lnSpc>
                <a:spcPct val="100000"/>
              </a:lnSpc>
              <a:spcBef>
                <a:spcPts val="1400"/>
              </a:spcBef>
            </a:pPr>
            <a:r>
              <a:rPr lang="en-US" sz="2200" dirty="0">
                <a:solidFill>
                  <a:schemeClr val="accent3">
                    <a:lumMod val="25000"/>
                  </a:schemeClr>
                </a:solidFill>
                <a:latin typeface="Abadi" panose="020B0604020104020204" pitchFamily="34" charset="0"/>
              </a:rPr>
              <a:t>We created a machine learning model with an accuracy of 83%</a:t>
            </a:r>
          </a:p>
          <a:p>
            <a:pPr>
              <a:lnSpc>
                <a:spcPct val="100000"/>
              </a:lnSpc>
              <a:spcBef>
                <a:spcPts val="1400"/>
              </a:spcBef>
            </a:pPr>
            <a:r>
              <a:rPr lang="en-US" sz="2200" dirty="0">
                <a:solidFill>
                  <a:schemeClr val="accent3">
                    <a:lumMod val="25000"/>
                  </a:schemeClr>
                </a:solidFill>
                <a:latin typeface="Abadi" panose="020B0604020104020204" pitchFamily="34" charset="0"/>
              </a:rPr>
              <a:t>NASA can use this model to predict with relatively high accuracy whether a  launch will have a successful Stage 1 landing before launch to determine whether the launch  should be made or not</a:t>
            </a:r>
          </a:p>
          <a:p>
            <a:pPr>
              <a:lnSpc>
                <a:spcPct val="100000"/>
              </a:lnSpc>
              <a:spcBef>
                <a:spcPts val="1400"/>
              </a:spcBef>
            </a:pPr>
            <a:r>
              <a:rPr lang="en-US" sz="2200" dirty="0">
                <a:solidFill>
                  <a:schemeClr val="accent3">
                    <a:lumMod val="25000"/>
                  </a:schemeClr>
                </a:solidFill>
                <a:latin typeface="Abadi" panose="020B0604020104020204" pitchFamily="34" charset="0"/>
              </a:rPr>
              <a:t>If possible more data should be collected to better determine the best machine learning model  and improve accuracy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F4BDE6B1-2FF0-2CAA-CC44-9569E1CE0A83}"/>
              </a:ext>
            </a:extLst>
          </p:cNvPr>
          <p:cNvPicPr>
            <a:picLocks noChangeAspect="1"/>
          </p:cNvPicPr>
          <p:nvPr/>
        </p:nvPicPr>
        <p:blipFill>
          <a:blip r:embed="rId3"/>
          <a:srcRect r="55428" b="-445"/>
          <a:stretch/>
        </p:blipFill>
        <p:spPr>
          <a:xfrm>
            <a:off x="-1" y="-2"/>
            <a:ext cx="5410198" cy="6858002"/>
          </a:xfrm>
          <a:prstGeom prst="rect">
            <a:avLst/>
          </a:prstGeom>
        </p:spPr>
      </p:pic>
      <p:sp useBgFill="1">
        <p:nvSpPr>
          <p:cNvPr id="21" name="Rectangle 2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6115317" y="405685"/>
            <a:ext cx="5464968" cy="155930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a:solidFill>
                  <a:schemeClr val="tx1"/>
                </a:solidFill>
                <a:latin typeface="+mj-lt"/>
                <a:ea typeface="+mj-ea"/>
                <a:cs typeface="+mj-cs"/>
              </a:rPr>
              <a:t>Methodology</a:t>
            </a:r>
          </a:p>
        </p:txBody>
      </p:sp>
      <p:sp>
        <p:nvSpPr>
          <p:cNvPr id="18" name="Content Placeholder 2">
            <a:extLst>
              <a:ext uri="{FF2B5EF4-FFF2-40B4-BE49-F238E27FC236}">
                <a16:creationId xmlns:a16="http://schemas.microsoft.com/office/drawing/2014/main" id="{0BFEC426-B615-E549-83E5-140FD588BC64}"/>
              </a:ext>
            </a:extLst>
          </p:cNvPr>
          <p:cNvSpPr txBox="1">
            <a:spLocks/>
          </p:cNvSpPr>
          <p:nvPr/>
        </p:nvSpPr>
        <p:spPr>
          <a:xfrm>
            <a:off x="6115317" y="2743200"/>
            <a:ext cx="5247340" cy="349687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a:spcBef>
                <a:spcPts val="1400"/>
              </a:spcBef>
              <a:buFont typeface="Arial" panose="020B0604020202020204" pitchFamily="34" charset="0"/>
              <a:buChar char="•"/>
            </a:pPr>
            <a:r>
              <a:rPr lang="en-US" sz="1400">
                <a:solidFill>
                  <a:schemeClr val="tx1"/>
                </a:solidFill>
                <a:latin typeface="+mn-lt"/>
              </a:rPr>
              <a:t>Executive Summary</a:t>
            </a:r>
          </a:p>
          <a:p>
            <a:pPr marL="0">
              <a:spcBef>
                <a:spcPts val="1400"/>
              </a:spcBef>
              <a:buFont typeface="Arial" panose="020B0604020202020204" pitchFamily="34" charset="0"/>
              <a:buChar char="•"/>
            </a:pPr>
            <a:r>
              <a:rPr lang="en-US" sz="1400">
                <a:solidFill>
                  <a:schemeClr val="tx1"/>
                </a:solidFill>
                <a:latin typeface="+mn-lt"/>
              </a:rPr>
              <a:t>Data collection methodology:</a:t>
            </a:r>
          </a:p>
          <a:p>
            <a:pPr>
              <a:spcBef>
                <a:spcPts val="1400"/>
              </a:spcBef>
              <a:buFont typeface="Arial" panose="020B0604020202020204" pitchFamily="34" charset="0"/>
              <a:buChar char="•"/>
            </a:pPr>
            <a:r>
              <a:rPr lang="en-US" sz="1400">
                <a:solidFill>
                  <a:schemeClr val="tx1"/>
                </a:solidFill>
                <a:latin typeface="+mn-lt"/>
              </a:rPr>
              <a:t>Combined data from SpaceX public API and SpaceX Wikipedia page</a:t>
            </a:r>
          </a:p>
          <a:p>
            <a:pPr marL="0">
              <a:spcBef>
                <a:spcPts val="1400"/>
              </a:spcBef>
              <a:buFont typeface="Arial" panose="020B0604020202020204" pitchFamily="34" charset="0"/>
              <a:buChar char="•"/>
            </a:pPr>
            <a:r>
              <a:rPr lang="en-US" sz="1400">
                <a:solidFill>
                  <a:schemeClr val="tx1"/>
                </a:solidFill>
                <a:latin typeface="+mn-lt"/>
              </a:rPr>
              <a:t>Perform data wrangling</a:t>
            </a:r>
          </a:p>
          <a:p>
            <a:pPr>
              <a:spcBef>
                <a:spcPts val="1400"/>
              </a:spcBef>
              <a:buFont typeface="Arial" panose="020B0604020202020204" pitchFamily="34" charset="0"/>
              <a:buChar char="•"/>
            </a:pPr>
            <a:r>
              <a:rPr lang="en-US" sz="1400">
                <a:solidFill>
                  <a:schemeClr val="tx1"/>
                </a:solidFill>
                <a:latin typeface="+mn-lt"/>
              </a:rPr>
              <a:t>Classifying true landings as successful and unsuccessful otherwise</a:t>
            </a:r>
          </a:p>
          <a:p>
            <a:pPr>
              <a:spcBef>
                <a:spcPts val="1400"/>
              </a:spcBef>
              <a:buFont typeface="Arial" panose="020B0604020202020204" pitchFamily="34" charset="0"/>
              <a:buChar char="•"/>
            </a:pPr>
            <a:r>
              <a:rPr lang="en-US" sz="1400">
                <a:solidFill>
                  <a:schemeClr val="tx1"/>
                </a:solidFill>
                <a:latin typeface="+mn-lt"/>
              </a:rPr>
              <a:t>Perform exploratory data analysis (EDA) using visualization and SQL</a:t>
            </a:r>
          </a:p>
          <a:p>
            <a:pPr>
              <a:spcBef>
                <a:spcPts val="1400"/>
              </a:spcBef>
              <a:buFont typeface="Arial" panose="020B0604020202020204" pitchFamily="34" charset="0"/>
              <a:buChar char="•"/>
            </a:pPr>
            <a:r>
              <a:rPr lang="en-US" sz="1400">
                <a:solidFill>
                  <a:schemeClr val="tx1"/>
                </a:solidFill>
                <a:latin typeface="+mn-lt"/>
              </a:rPr>
              <a:t>Perform interactive visual analytics using Folium and Plotly Dash</a:t>
            </a:r>
          </a:p>
          <a:p>
            <a:pPr marL="0">
              <a:spcBef>
                <a:spcPts val="1400"/>
              </a:spcBef>
              <a:buFont typeface="Arial" panose="020B0604020202020204" pitchFamily="34" charset="0"/>
              <a:buChar char="•"/>
            </a:pPr>
            <a:r>
              <a:rPr lang="en-US" sz="1400">
                <a:solidFill>
                  <a:schemeClr val="tx1"/>
                </a:solidFill>
                <a:latin typeface="+mn-lt"/>
              </a:rPr>
              <a:t>Perform predictive analysis using classification models</a:t>
            </a:r>
          </a:p>
          <a:p>
            <a:pPr>
              <a:spcBef>
                <a:spcPts val="1400"/>
              </a:spcBef>
              <a:buFont typeface="Arial" panose="020B0604020202020204" pitchFamily="34" charset="0"/>
              <a:buChar char="•"/>
            </a:pPr>
            <a:r>
              <a:rPr lang="en-US" sz="1400">
                <a:solidFill>
                  <a:schemeClr val="tx1"/>
                </a:solidFill>
                <a:latin typeface="+mn-lt"/>
              </a:rPr>
              <a:t>Tuned models using GridSearchCV</a:t>
            </a:r>
          </a:p>
          <a:p>
            <a:pPr>
              <a:spcBef>
                <a:spcPts val="1400"/>
              </a:spcBef>
              <a:buFont typeface="Arial" panose="020B0604020202020204" pitchFamily="34" charset="0"/>
              <a:buChar char="•"/>
            </a:pPr>
            <a:endParaRPr lang="en-US" sz="1400">
              <a:solidFill>
                <a:schemeClr val="tx1"/>
              </a:solidFill>
              <a:latin typeface="+mn-lt"/>
            </a:endParaRPr>
          </a:p>
          <a:p>
            <a:pPr>
              <a:spcBef>
                <a:spcPts val="1400"/>
              </a:spcBef>
              <a:buFont typeface="Arial" panose="020B0604020202020204" pitchFamily="34" charset="0"/>
              <a:buChar char="•"/>
            </a:pPr>
            <a:endParaRPr lang="en-US" sz="1400">
              <a:solidFill>
                <a:schemeClr val="tx1"/>
              </a:solidFill>
              <a:latin typeface="+mn-lt"/>
            </a:endParaRPr>
          </a:p>
          <a:p>
            <a:pPr>
              <a:spcBef>
                <a:spcPts val="1400"/>
              </a:spcBef>
              <a:buFont typeface="Arial" panose="020B0604020202020204" pitchFamily="34" charset="0"/>
              <a:buChar char="•"/>
            </a:pPr>
            <a:endParaRPr lang="en-US" sz="1400">
              <a:solidFill>
                <a:schemeClr val="tx1"/>
              </a:solidFill>
              <a:latin typeface="+mn-lt"/>
            </a:endParaRPr>
          </a:p>
          <a:p>
            <a:pPr>
              <a:spcBef>
                <a:spcPts val="1400"/>
              </a:spcBef>
              <a:buFont typeface="Arial" panose="020B0604020202020204" pitchFamily="34" charset="0"/>
              <a:buChar char="•"/>
            </a:pPr>
            <a:endParaRPr lang="en-US" sz="1400">
              <a:solidFill>
                <a:schemeClr val="tx1"/>
              </a:solidFill>
              <a:latin typeface="+mn-lt"/>
            </a:endParaRPr>
          </a:p>
          <a:p>
            <a:pPr>
              <a:spcBef>
                <a:spcPts val="1400"/>
              </a:spcBef>
              <a:buFont typeface="Arial" panose="020B0604020202020204" pitchFamily="34" charset="0"/>
              <a:buChar char="•"/>
            </a:pPr>
            <a:endParaRPr lang="en-US" sz="1400">
              <a:solidFill>
                <a:schemeClr val="tx1"/>
              </a:solidFill>
              <a:latin typeface="+mn-lt"/>
            </a:endParaRP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8732520" y="6356350"/>
            <a:ext cx="32004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solidFill>
                <a:latin typeface="Calibri" panose="020F0502020204030204"/>
              </a:rPr>
              <a:pPr>
                <a:spcAft>
                  <a:spcPts val="600"/>
                </a:spcAft>
                <a:defRPr/>
              </a:pPr>
              <a:t>6</a:t>
            </a:fld>
            <a:endParaRPr lang="en-US" sz="1200">
              <a:solidFill>
                <a:schemeClr val="tx1"/>
              </a:solidFill>
              <a:latin typeface="Calibri" panose="020F0502020204030204"/>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320466" y="609600"/>
            <a:ext cx="4140014"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tx1"/>
                </a:solidFill>
                <a:latin typeface="+mj-lt"/>
                <a:ea typeface="+mj-ea"/>
                <a:cs typeface="+mj-cs"/>
              </a:rPr>
              <a:t>Data Collection</a:t>
            </a:r>
          </a:p>
        </p:txBody>
      </p:sp>
      <p:pic>
        <p:nvPicPr>
          <p:cNvPr id="14" name="Picture 13" descr="Computer script on a screen">
            <a:extLst>
              <a:ext uri="{FF2B5EF4-FFF2-40B4-BE49-F238E27FC236}">
                <a16:creationId xmlns:a16="http://schemas.microsoft.com/office/drawing/2014/main" id="{7EA3C172-8282-6057-9F8A-774C46C96F1E}"/>
              </a:ext>
            </a:extLst>
          </p:cNvPr>
          <p:cNvPicPr>
            <a:picLocks noChangeAspect="1"/>
          </p:cNvPicPr>
          <p:nvPr/>
        </p:nvPicPr>
        <p:blipFill>
          <a:blip r:embed="rId2"/>
          <a:srcRect r="32824" b="-1"/>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20465" y="2194102"/>
            <a:ext cx="4140013" cy="3908586"/>
          </a:xfrm>
          <a:prstGeom prst="rect">
            <a:avLst/>
          </a:prstGeom>
        </p:spPr>
        <p:txBody>
          <a:bodyPr vert="horz" lIns="91440" tIns="45720" rIns="91440" bIns="45720" rtlCol="0">
            <a:normAutofit/>
          </a:bodyPr>
          <a:lstStyle/>
          <a:p>
            <a:pPr marL="12700" marR="42545" lvl="0" fontAlgn="auto">
              <a:spcBef>
                <a:spcPts val="335"/>
              </a:spcBef>
              <a:spcAft>
                <a:spcPts val="0"/>
              </a:spcAft>
              <a:buClrTx/>
              <a:buSzTx/>
              <a:tabLst/>
              <a:defRPr/>
            </a:pPr>
            <a:r>
              <a:rPr kumimoji="0" lang="en-US" sz="1300" b="0" i="0" u="none" strike="noStrike" cap="none" spc="-25" normalizeH="0" baseline="0" noProof="0">
                <a:ln>
                  <a:noFill/>
                </a:ln>
                <a:effectLst/>
                <a:uLnTx/>
                <a:uFillTx/>
              </a:rPr>
              <a:t>Data </a:t>
            </a:r>
            <a:r>
              <a:rPr kumimoji="0" lang="en-US" sz="1300" b="0" i="0" u="none" strike="noStrike" cap="none" spc="-5" normalizeH="0" baseline="0" noProof="0">
                <a:ln>
                  <a:noFill/>
                </a:ln>
                <a:effectLst/>
                <a:uLnTx/>
                <a:uFillTx/>
              </a:rPr>
              <a:t>collection </a:t>
            </a:r>
            <a:r>
              <a:rPr kumimoji="0" lang="en-US" sz="1300" b="0" i="0" u="none" strike="noStrike" cap="none" spc="-20" normalizeH="0" baseline="0" noProof="0">
                <a:ln>
                  <a:noFill/>
                </a:ln>
                <a:effectLst/>
                <a:uLnTx/>
                <a:uFillTx/>
              </a:rPr>
              <a:t>process </a:t>
            </a:r>
            <a:r>
              <a:rPr kumimoji="0" lang="en-US" sz="1300" b="0" i="0" u="none" strike="noStrike" cap="none" spc="-25" normalizeH="0" baseline="0" noProof="0">
                <a:ln>
                  <a:noFill/>
                </a:ln>
                <a:effectLst/>
                <a:uLnTx/>
                <a:uFillTx/>
              </a:rPr>
              <a:t>involved </a:t>
            </a:r>
            <a:r>
              <a:rPr kumimoji="0" lang="en-US" sz="1300" b="0" i="0" u="none" strike="noStrike" cap="none" spc="0" normalizeH="0" baseline="0" noProof="0">
                <a:ln>
                  <a:noFill/>
                </a:ln>
                <a:effectLst/>
                <a:uLnTx/>
                <a:uFillTx/>
              </a:rPr>
              <a:t>a </a:t>
            </a:r>
            <a:r>
              <a:rPr kumimoji="0" lang="en-US" sz="1300" b="0" i="0" u="none" strike="noStrike" cap="none" spc="-10" normalizeH="0" baseline="0" noProof="0">
                <a:ln>
                  <a:noFill/>
                </a:ln>
                <a:effectLst/>
                <a:uLnTx/>
                <a:uFillTx/>
              </a:rPr>
              <a:t>combination </a:t>
            </a:r>
            <a:r>
              <a:rPr kumimoji="0" lang="en-US" sz="1300" b="0" i="0" u="none" strike="noStrike" cap="none" spc="-5" normalizeH="0" baseline="0" noProof="0">
                <a:ln>
                  <a:noFill/>
                </a:ln>
                <a:effectLst/>
                <a:uLnTx/>
                <a:uFillTx/>
              </a:rPr>
              <a:t>of </a:t>
            </a:r>
            <a:r>
              <a:rPr kumimoji="0" lang="en-US" sz="1300" b="0" i="0" u="none" strike="noStrike" cap="none" spc="0" normalizeH="0" baseline="0" noProof="0">
                <a:ln>
                  <a:noFill/>
                </a:ln>
                <a:effectLst/>
                <a:uLnTx/>
                <a:uFillTx/>
              </a:rPr>
              <a:t>API </a:t>
            </a:r>
            <a:r>
              <a:rPr kumimoji="0" lang="en-US" sz="1300" b="0" i="0" u="none" strike="noStrike" cap="none" spc="-20" normalizeH="0" baseline="0" noProof="0">
                <a:ln>
                  <a:noFill/>
                </a:ln>
                <a:effectLst/>
                <a:uLnTx/>
                <a:uFillTx/>
              </a:rPr>
              <a:t>requests from </a:t>
            </a:r>
            <a:r>
              <a:rPr kumimoji="0" lang="en-US" sz="1300" b="0" i="0" u="none" strike="noStrike" cap="none" spc="0" normalizeH="0" baseline="0" noProof="0">
                <a:ln>
                  <a:noFill/>
                </a:ln>
                <a:effectLst/>
                <a:uLnTx/>
                <a:uFillTx/>
              </a:rPr>
              <a:t>Space X </a:t>
            </a:r>
            <a:r>
              <a:rPr kumimoji="0" lang="en-US" sz="1300" b="0" i="0" u="none" strike="noStrike" cap="none" spc="-5" normalizeH="0" baseline="0" noProof="0">
                <a:ln>
                  <a:noFill/>
                </a:ln>
                <a:effectLst/>
                <a:uLnTx/>
                <a:uFillTx/>
              </a:rPr>
              <a:t>public </a:t>
            </a:r>
            <a:r>
              <a:rPr kumimoji="0" lang="en-US" sz="1300" b="0" i="0" u="none" strike="noStrike" cap="none" spc="0" normalizeH="0" baseline="0" noProof="0">
                <a:ln>
                  <a:noFill/>
                </a:ln>
                <a:effectLst/>
                <a:uLnTx/>
                <a:uFillTx/>
              </a:rPr>
              <a:t>API and </a:t>
            </a:r>
            <a:r>
              <a:rPr kumimoji="0" lang="en-US" sz="1300" b="0" i="0" u="none" strike="noStrike" cap="none" spc="-5" normalizeH="0" baseline="0" noProof="0">
                <a:ln>
                  <a:noFill/>
                </a:ln>
                <a:effectLst/>
                <a:uLnTx/>
                <a:uFillTx/>
              </a:rPr>
              <a:t>web  scraping </a:t>
            </a:r>
            <a:r>
              <a:rPr kumimoji="0" lang="en-US" sz="1300" b="0" i="0" u="none" strike="noStrike" cap="none" spc="-25" normalizeH="0" baseline="0" noProof="0">
                <a:ln>
                  <a:noFill/>
                </a:ln>
                <a:effectLst/>
                <a:uLnTx/>
                <a:uFillTx/>
              </a:rPr>
              <a:t>data </a:t>
            </a:r>
            <a:r>
              <a:rPr kumimoji="0" lang="en-US" sz="1300" b="0" i="0" u="none" strike="noStrike" cap="none" spc="-20" normalizeH="0" baseline="0" noProof="0">
                <a:ln>
                  <a:noFill/>
                </a:ln>
                <a:effectLst/>
                <a:uLnTx/>
                <a:uFillTx/>
              </a:rPr>
              <a:t>from </a:t>
            </a:r>
            <a:r>
              <a:rPr kumimoji="0" lang="en-US" sz="1300" b="0" i="0" u="none" strike="noStrike" cap="none" spc="0" normalizeH="0" baseline="0" noProof="0">
                <a:ln>
                  <a:noFill/>
                </a:ln>
                <a:effectLst/>
                <a:uLnTx/>
                <a:uFillTx/>
              </a:rPr>
              <a:t>a </a:t>
            </a:r>
            <a:r>
              <a:rPr kumimoji="0" lang="en-US" sz="1300" b="0" i="0" u="none" strike="noStrike" cap="none" spc="-5" normalizeH="0" baseline="0" noProof="0">
                <a:ln>
                  <a:noFill/>
                </a:ln>
                <a:effectLst/>
                <a:uLnTx/>
                <a:uFillTx/>
              </a:rPr>
              <a:t>table in </a:t>
            </a:r>
            <a:r>
              <a:rPr kumimoji="0" lang="en-US" sz="1300" b="0" i="0" u="none" strike="noStrike" cap="none" spc="0" normalizeH="0" baseline="0" noProof="0">
                <a:ln>
                  <a:noFill/>
                </a:ln>
                <a:effectLst/>
                <a:uLnTx/>
                <a:uFillTx/>
              </a:rPr>
              <a:t>Space </a:t>
            </a:r>
            <a:r>
              <a:rPr kumimoji="0" lang="en-US" sz="1300" b="0" i="0" u="none" strike="noStrike" cap="none" spc="-75" normalizeH="0" baseline="0" noProof="0">
                <a:ln>
                  <a:noFill/>
                </a:ln>
                <a:effectLst/>
                <a:uLnTx/>
                <a:uFillTx/>
              </a:rPr>
              <a:t>X’s </a:t>
            </a:r>
            <a:r>
              <a:rPr kumimoji="0" lang="en-US" sz="1300" b="0" i="0" u="none" strike="noStrike" cap="none" spc="0" normalizeH="0" baseline="0" noProof="0">
                <a:ln>
                  <a:noFill/>
                </a:ln>
                <a:effectLst/>
                <a:uLnTx/>
                <a:uFillTx/>
              </a:rPr>
              <a:t>Wikipedia</a:t>
            </a:r>
            <a:r>
              <a:rPr kumimoji="0" lang="en-US" sz="1300" b="0" i="0" u="none" strike="noStrike" cap="none" spc="-100" normalizeH="0" baseline="0" noProof="0">
                <a:ln>
                  <a:noFill/>
                </a:ln>
                <a:effectLst/>
                <a:uLnTx/>
                <a:uFillTx/>
              </a:rPr>
              <a:t> </a:t>
            </a:r>
            <a:r>
              <a:rPr kumimoji="0" lang="en-US" sz="1300" b="0" i="0" u="none" strike="noStrike" cap="none" spc="-45" normalizeH="0" baseline="0" noProof="0">
                <a:ln>
                  <a:noFill/>
                </a:ln>
                <a:effectLst/>
                <a:uLnTx/>
                <a:uFillTx/>
              </a:rPr>
              <a:t>entry.</a:t>
            </a:r>
            <a:endParaRPr kumimoji="0" lang="en-US" sz="1300" b="0" i="0" u="none" strike="noStrike" cap="none" spc="0" normalizeH="0" baseline="0" noProof="0">
              <a:ln>
                <a:noFill/>
              </a:ln>
              <a:effectLst/>
              <a:uLnTx/>
              <a:uFillTx/>
            </a:endParaRPr>
          </a:p>
          <a:p>
            <a:pPr marL="12700" marR="356235" lvl="0" fontAlgn="auto">
              <a:spcBef>
                <a:spcPts val="1115"/>
              </a:spcBef>
              <a:spcAft>
                <a:spcPts val="0"/>
              </a:spcAft>
              <a:buClrTx/>
              <a:buSzTx/>
              <a:tabLst/>
              <a:defRPr/>
            </a:pPr>
            <a:r>
              <a:rPr kumimoji="0" lang="en-US" sz="1300" b="0" i="0" u="none" strike="noStrike" cap="none" spc="-5" normalizeH="0" baseline="0" noProof="0">
                <a:ln>
                  <a:noFill/>
                </a:ln>
                <a:effectLst/>
                <a:uLnTx/>
                <a:uFillTx/>
              </a:rPr>
              <a:t>The </a:t>
            </a:r>
            <a:r>
              <a:rPr kumimoji="0" lang="en-US" sz="1300" b="0" i="0" u="none" strike="noStrike" cap="none" spc="-20" normalizeH="0" baseline="0" noProof="0">
                <a:ln>
                  <a:noFill/>
                </a:ln>
                <a:effectLst/>
                <a:uLnTx/>
                <a:uFillTx/>
              </a:rPr>
              <a:t>next </a:t>
            </a:r>
            <a:r>
              <a:rPr kumimoji="0" lang="en-US" sz="1300" b="0" i="0" u="none" strike="noStrike" cap="none" spc="-5" normalizeH="0" baseline="0" noProof="0">
                <a:ln>
                  <a:noFill/>
                </a:ln>
                <a:effectLst/>
                <a:uLnTx/>
                <a:uFillTx/>
              </a:rPr>
              <a:t>slide will show </a:t>
            </a:r>
            <a:r>
              <a:rPr kumimoji="0" lang="en-US" sz="1300" b="0" i="0" u="none" strike="noStrike" cap="none" spc="0" normalizeH="0" baseline="0" noProof="0">
                <a:ln>
                  <a:noFill/>
                </a:ln>
                <a:effectLst/>
                <a:uLnTx/>
                <a:uFillTx/>
              </a:rPr>
              <a:t>the </a:t>
            </a:r>
            <a:r>
              <a:rPr kumimoji="0" lang="en-US" sz="1300" b="0" i="0" u="none" strike="noStrike" cap="none" spc="-5" normalizeH="0" baseline="0" noProof="0">
                <a:ln>
                  <a:noFill/>
                </a:ln>
                <a:effectLst/>
                <a:uLnTx/>
                <a:uFillTx/>
              </a:rPr>
              <a:t>flowchart of </a:t>
            </a:r>
            <a:r>
              <a:rPr kumimoji="0" lang="en-US" sz="1300" b="0" i="0" u="none" strike="noStrike" cap="none" spc="-25" normalizeH="0" baseline="0" noProof="0">
                <a:ln>
                  <a:noFill/>
                </a:ln>
                <a:effectLst/>
                <a:uLnTx/>
                <a:uFillTx/>
              </a:rPr>
              <a:t>data </a:t>
            </a:r>
            <a:r>
              <a:rPr kumimoji="0" lang="en-US" sz="1300" b="0" i="0" u="none" strike="noStrike" cap="none" spc="-5" normalizeH="0" baseline="0" noProof="0">
                <a:ln>
                  <a:noFill/>
                </a:ln>
                <a:effectLst/>
                <a:uLnTx/>
                <a:uFillTx/>
              </a:rPr>
              <a:t>collection </a:t>
            </a:r>
            <a:r>
              <a:rPr kumimoji="0" lang="en-US" sz="1300" b="0" i="0" u="none" strike="noStrike" cap="none" spc="-20" normalizeH="0" baseline="0" noProof="0">
                <a:ln>
                  <a:noFill/>
                </a:ln>
                <a:effectLst/>
                <a:uLnTx/>
                <a:uFillTx/>
              </a:rPr>
              <a:t>from </a:t>
            </a:r>
            <a:r>
              <a:rPr kumimoji="0" lang="en-US" sz="1300" b="0" i="0" u="none" strike="noStrike" cap="none" spc="0" normalizeH="0" baseline="0" noProof="0">
                <a:ln>
                  <a:noFill/>
                </a:ln>
                <a:effectLst/>
                <a:uLnTx/>
                <a:uFillTx/>
              </a:rPr>
              <a:t>API and the </a:t>
            </a:r>
            <a:r>
              <a:rPr kumimoji="0" lang="en-US" sz="1300" b="0" i="0" u="none" strike="noStrike" cap="none" spc="-5" normalizeH="0" baseline="0" noProof="0">
                <a:ln>
                  <a:noFill/>
                </a:ln>
                <a:effectLst/>
                <a:uLnTx/>
                <a:uFillTx/>
              </a:rPr>
              <a:t>one </a:t>
            </a:r>
            <a:r>
              <a:rPr kumimoji="0" lang="en-US" sz="1300" b="0" i="0" u="none" strike="noStrike" cap="none" spc="-20" normalizeH="0" baseline="0" noProof="0">
                <a:ln>
                  <a:noFill/>
                </a:ln>
                <a:effectLst/>
                <a:uLnTx/>
                <a:uFillTx/>
              </a:rPr>
              <a:t>after </a:t>
            </a:r>
            <a:r>
              <a:rPr kumimoji="0" lang="en-US" sz="1300" b="0" i="0" u="none" strike="noStrike" cap="none" spc="-5" normalizeH="0" baseline="0" noProof="0">
                <a:ln>
                  <a:noFill/>
                </a:ln>
                <a:effectLst/>
                <a:uLnTx/>
                <a:uFillTx/>
              </a:rPr>
              <a:t>will show  </a:t>
            </a:r>
            <a:r>
              <a:rPr kumimoji="0" lang="en-US" sz="1300" b="0" i="0" u="none" strike="noStrike" cap="none" spc="0" normalizeH="0" baseline="0" noProof="0">
                <a:ln>
                  <a:noFill/>
                </a:ln>
                <a:effectLst/>
                <a:uLnTx/>
                <a:uFillTx/>
              </a:rPr>
              <a:t>the </a:t>
            </a:r>
            <a:r>
              <a:rPr kumimoji="0" lang="en-US" sz="1300" b="0" i="0" u="none" strike="noStrike" cap="none" spc="-5" normalizeH="0" baseline="0" noProof="0">
                <a:ln>
                  <a:noFill/>
                </a:ln>
                <a:effectLst/>
                <a:uLnTx/>
                <a:uFillTx/>
              </a:rPr>
              <a:t>flowchart of </a:t>
            </a:r>
            <a:r>
              <a:rPr kumimoji="0" lang="en-US" sz="1300" b="0" i="0" u="none" strike="noStrike" cap="none" spc="-25" normalizeH="0" baseline="0" noProof="0">
                <a:ln>
                  <a:noFill/>
                </a:ln>
                <a:effectLst/>
                <a:uLnTx/>
                <a:uFillTx/>
              </a:rPr>
              <a:t>data </a:t>
            </a:r>
            <a:r>
              <a:rPr kumimoji="0" lang="en-US" sz="1300" b="0" i="0" u="none" strike="noStrike" cap="none" spc="-5" normalizeH="0" baseline="0" noProof="0">
                <a:ln>
                  <a:noFill/>
                </a:ln>
                <a:effectLst/>
                <a:uLnTx/>
                <a:uFillTx/>
              </a:rPr>
              <a:t>collection </a:t>
            </a:r>
            <a:r>
              <a:rPr kumimoji="0" lang="en-US" sz="1300" b="0" i="0" u="none" strike="noStrike" cap="none" spc="-20" normalizeH="0" baseline="0" noProof="0">
                <a:ln>
                  <a:noFill/>
                </a:ln>
                <a:effectLst/>
                <a:uLnTx/>
                <a:uFillTx/>
              </a:rPr>
              <a:t>from</a:t>
            </a:r>
            <a:r>
              <a:rPr kumimoji="0" lang="en-US" sz="1300" b="0" i="0" u="none" strike="noStrike" cap="none" spc="-110" normalizeH="0" baseline="0" noProof="0">
                <a:ln>
                  <a:noFill/>
                </a:ln>
                <a:effectLst/>
                <a:uLnTx/>
                <a:uFillTx/>
              </a:rPr>
              <a:t> </a:t>
            </a:r>
            <a:r>
              <a:rPr kumimoji="0" lang="en-US" sz="1300" b="0" i="0" u="none" strike="noStrike" cap="none" spc="-10" normalizeH="0" baseline="0" noProof="0">
                <a:ln>
                  <a:noFill/>
                </a:ln>
                <a:effectLst/>
                <a:uLnTx/>
                <a:uFillTx/>
              </a:rPr>
              <a:t>webscraping.</a:t>
            </a:r>
            <a:endParaRPr kumimoji="0" lang="en-US" sz="1300" b="0" i="0" u="none" strike="noStrike" cap="none" spc="0" normalizeH="0" baseline="0" noProof="0">
              <a:ln>
                <a:noFill/>
              </a:ln>
              <a:effectLst/>
              <a:uLnTx/>
              <a:uFillTx/>
            </a:endParaRPr>
          </a:p>
          <a:p>
            <a:pPr marL="12700" marR="0" lvl="0" fontAlgn="auto">
              <a:spcBef>
                <a:spcPts val="1145"/>
              </a:spcBef>
              <a:spcAft>
                <a:spcPts val="0"/>
              </a:spcAft>
              <a:buClrTx/>
              <a:buSzTx/>
              <a:tabLst/>
              <a:defRPr/>
            </a:pPr>
            <a:r>
              <a:rPr kumimoji="0" lang="en-US" sz="1300" b="0" i="0" u="heavy" strike="noStrike" cap="none" spc="0" normalizeH="0" baseline="0" noProof="0">
                <a:ln>
                  <a:noFill/>
                </a:ln>
                <a:effectLst/>
                <a:uLnTx/>
                <a:uFill>
                  <a:solidFill>
                    <a:srgbClr val="404040"/>
                  </a:solidFill>
                </a:uFill>
              </a:rPr>
              <a:t>Space X API </a:t>
            </a:r>
            <a:r>
              <a:rPr kumimoji="0" lang="en-US" sz="1300" b="0" i="0" u="heavy" strike="noStrike" cap="none" spc="-25" normalizeH="0" baseline="0" noProof="0">
                <a:ln>
                  <a:noFill/>
                </a:ln>
                <a:effectLst/>
                <a:uLnTx/>
                <a:uFill>
                  <a:solidFill>
                    <a:srgbClr val="404040"/>
                  </a:solidFill>
                </a:uFill>
              </a:rPr>
              <a:t>Data</a:t>
            </a:r>
            <a:r>
              <a:rPr kumimoji="0" lang="en-US" sz="1300" b="0" i="0" u="heavy" strike="noStrike" cap="none" spc="-95" normalizeH="0" baseline="0" noProof="0">
                <a:ln>
                  <a:noFill/>
                </a:ln>
                <a:effectLst/>
                <a:uLnTx/>
                <a:uFill>
                  <a:solidFill>
                    <a:srgbClr val="404040"/>
                  </a:solidFill>
                </a:uFill>
              </a:rPr>
              <a:t> </a:t>
            </a:r>
            <a:r>
              <a:rPr kumimoji="0" lang="en-US" sz="1300" b="0" i="0" u="heavy" strike="noStrike" cap="none" spc="-5" normalizeH="0" baseline="0" noProof="0">
                <a:ln>
                  <a:noFill/>
                </a:ln>
                <a:effectLst/>
                <a:uLnTx/>
                <a:uFill>
                  <a:solidFill>
                    <a:srgbClr val="404040"/>
                  </a:solidFill>
                </a:uFill>
              </a:rPr>
              <a:t>Columns:</a:t>
            </a:r>
            <a:endParaRPr kumimoji="0" lang="en-US" sz="1300" b="0" i="0" u="none" strike="noStrike" cap="none" spc="0" normalizeH="0" baseline="0" noProof="0">
              <a:ln>
                <a:noFill/>
              </a:ln>
              <a:effectLst/>
              <a:uLnTx/>
              <a:uFillTx/>
            </a:endParaRPr>
          </a:p>
          <a:p>
            <a:pPr marL="12700" marR="0" lvl="0" fontAlgn="auto">
              <a:spcBef>
                <a:spcPts val="1200"/>
              </a:spcBef>
              <a:spcAft>
                <a:spcPts val="0"/>
              </a:spcAft>
              <a:buClrTx/>
              <a:buSzTx/>
              <a:tabLst/>
              <a:defRPr/>
            </a:pPr>
            <a:r>
              <a:rPr kumimoji="0" lang="en-US" sz="1300" b="0" i="0" u="none" strike="noStrike" cap="none" spc="-30" normalizeH="0" baseline="0" noProof="0">
                <a:ln>
                  <a:noFill/>
                </a:ln>
                <a:effectLst/>
                <a:uLnTx/>
                <a:uFillTx/>
              </a:rPr>
              <a:t>FlightNumber, </a:t>
            </a:r>
            <a:r>
              <a:rPr kumimoji="0" lang="en-US" sz="1300" b="0" i="0" u="none" strike="noStrike" cap="none" spc="-20" normalizeH="0" baseline="0" noProof="0">
                <a:ln>
                  <a:noFill/>
                </a:ln>
                <a:effectLst/>
                <a:uLnTx/>
                <a:uFillTx/>
              </a:rPr>
              <a:t>Date, </a:t>
            </a:r>
            <a:r>
              <a:rPr kumimoji="0" lang="en-US" sz="1300" b="0" i="0" u="none" strike="noStrike" cap="none" spc="-25" normalizeH="0" baseline="0" noProof="0">
                <a:ln>
                  <a:noFill/>
                </a:ln>
                <a:effectLst/>
                <a:uLnTx/>
                <a:uFillTx/>
              </a:rPr>
              <a:t>BoosterVersion, </a:t>
            </a:r>
            <a:r>
              <a:rPr kumimoji="0" lang="en-US" sz="1300" b="0" i="0" u="none" strike="noStrike" cap="none" spc="-20" normalizeH="0" baseline="0" noProof="0">
                <a:ln>
                  <a:noFill/>
                </a:ln>
                <a:effectLst/>
                <a:uLnTx/>
                <a:uFillTx/>
              </a:rPr>
              <a:t>PayloadMass, </a:t>
            </a:r>
            <a:r>
              <a:rPr kumimoji="0" lang="en-US" sz="1300" b="0" i="0" u="none" strike="noStrike" cap="none" spc="-5" normalizeH="0" baseline="0" noProof="0">
                <a:ln>
                  <a:noFill/>
                </a:ln>
                <a:effectLst/>
                <a:uLnTx/>
                <a:uFillTx/>
              </a:rPr>
              <a:t>Orbit, LaunchSite, </a:t>
            </a:r>
            <a:r>
              <a:rPr kumimoji="0" lang="en-US" sz="1300" b="0" i="0" u="none" strike="noStrike" cap="none" spc="-15" normalizeH="0" baseline="0" noProof="0">
                <a:ln>
                  <a:noFill/>
                </a:ln>
                <a:effectLst/>
                <a:uLnTx/>
                <a:uFillTx/>
              </a:rPr>
              <a:t>Outcome, </a:t>
            </a:r>
            <a:r>
              <a:rPr kumimoji="0" lang="en-US" sz="1300" b="0" i="0" u="none" strike="noStrike" cap="none" spc="-5" normalizeH="0" baseline="0" noProof="0">
                <a:ln>
                  <a:noFill/>
                </a:ln>
                <a:effectLst/>
                <a:uLnTx/>
                <a:uFillTx/>
              </a:rPr>
              <a:t>Flights,</a:t>
            </a:r>
            <a:r>
              <a:rPr kumimoji="0" lang="en-US" sz="1300" b="0" i="0" u="none" strike="noStrike" cap="none" spc="55" normalizeH="0" baseline="0" noProof="0">
                <a:ln>
                  <a:noFill/>
                </a:ln>
                <a:effectLst/>
                <a:uLnTx/>
                <a:uFillTx/>
              </a:rPr>
              <a:t> </a:t>
            </a:r>
            <a:r>
              <a:rPr kumimoji="0" lang="en-US" sz="1300" b="0" i="0" u="none" strike="noStrike" cap="none" spc="0" normalizeH="0" baseline="0" noProof="0">
                <a:ln>
                  <a:noFill/>
                </a:ln>
                <a:effectLst/>
                <a:uLnTx/>
                <a:uFillTx/>
              </a:rPr>
              <a:t>GridFins,</a:t>
            </a:r>
          </a:p>
          <a:p>
            <a:pPr marL="12700" marR="0" lvl="0" fontAlgn="auto">
              <a:spcBef>
                <a:spcPts val="0"/>
              </a:spcBef>
              <a:spcAft>
                <a:spcPts val="0"/>
              </a:spcAft>
              <a:buClrTx/>
              <a:buSzTx/>
              <a:tabLst/>
              <a:defRPr/>
            </a:pPr>
            <a:r>
              <a:rPr kumimoji="0" lang="en-US" sz="1300" b="0" i="0" u="none" strike="noStrike" cap="none" spc="-5" normalizeH="0" baseline="0" noProof="0">
                <a:ln>
                  <a:noFill/>
                </a:ln>
                <a:effectLst/>
                <a:uLnTx/>
                <a:uFillTx/>
              </a:rPr>
              <a:t>Reused, Legs, </a:t>
            </a:r>
            <a:r>
              <a:rPr kumimoji="0" lang="en-US" sz="1300" b="0" i="0" u="none" strike="noStrike" cap="none" spc="-10" normalizeH="0" baseline="0" noProof="0">
                <a:ln>
                  <a:noFill/>
                </a:ln>
                <a:effectLst/>
                <a:uLnTx/>
                <a:uFillTx/>
              </a:rPr>
              <a:t>LandingPad, </a:t>
            </a:r>
            <a:r>
              <a:rPr kumimoji="0" lang="en-US" sz="1300" b="0" i="0" u="none" strike="noStrike" cap="none" spc="0" normalizeH="0" baseline="0" noProof="0">
                <a:ln>
                  <a:noFill/>
                </a:ln>
                <a:effectLst/>
                <a:uLnTx/>
                <a:uFillTx/>
              </a:rPr>
              <a:t>Block, </a:t>
            </a:r>
            <a:r>
              <a:rPr kumimoji="0" lang="en-US" sz="1300" b="0" i="0" u="none" strike="noStrike" cap="none" spc="-10" normalizeH="0" baseline="0" noProof="0">
                <a:ln>
                  <a:noFill/>
                </a:ln>
                <a:effectLst/>
                <a:uLnTx/>
                <a:uFillTx/>
              </a:rPr>
              <a:t>ReusedCount, </a:t>
            </a:r>
            <a:r>
              <a:rPr kumimoji="0" lang="en-US" sz="1300" b="0" i="0" u="none" strike="noStrike" cap="none" spc="-5" normalizeH="0" baseline="0" noProof="0">
                <a:ln>
                  <a:noFill/>
                </a:ln>
                <a:effectLst/>
                <a:uLnTx/>
                <a:uFillTx/>
              </a:rPr>
              <a:t>Serial, Longitude,</a:t>
            </a:r>
            <a:r>
              <a:rPr kumimoji="0" lang="en-US" sz="1300" b="0" i="0" u="none" strike="noStrike" cap="none" spc="-229" normalizeH="0" baseline="0" noProof="0">
                <a:ln>
                  <a:noFill/>
                </a:ln>
                <a:effectLst/>
                <a:uLnTx/>
                <a:uFillTx/>
              </a:rPr>
              <a:t> </a:t>
            </a:r>
            <a:r>
              <a:rPr kumimoji="0" lang="en-US" sz="1300" b="0" i="0" u="none" strike="noStrike" cap="none" spc="-5" normalizeH="0" baseline="0" noProof="0">
                <a:ln>
                  <a:noFill/>
                </a:ln>
                <a:effectLst/>
                <a:uLnTx/>
                <a:uFillTx/>
              </a:rPr>
              <a:t>Latitude</a:t>
            </a:r>
            <a:endParaRPr kumimoji="0" lang="en-US" sz="1300" b="0" i="0" u="none" strike="noStrike" cap="none" spc="0" normalizeH="0" baseline="0" noProof="0">
              <a:ln>
                <a:noFill/>
              </a:ln>
              <a:effectLst/>
              <a:uLnTx/>
              <a:uFillTx/>
            </a:endParaRPr>
          </a:p>
          <a:p>
            <a:pPr marL="12700" marR="0" lvl="0" fontAlgn="auto">
              <a:spcBef>
                <a:spcPts val="1105"/>
              </a:spcBef>
              <a:spcAft>
                <a:spcPts val="0"/>
              </a:spcAft>
              <a:buClrTx/>
              <a:buSzTx/>
              <a:tabLst/>
              <a:defRPr/>
            </a:pPr>
            <a:r>
              <a:rPr kumimoji="0" lang="en-US" sz="1300" b="0" i="0" u="heavy" strike="noStrike" cap="none" spc="0" normalizeH="0" baseline="0" noProof="0">
                <a:ln>
                  <a:noFill/>
                </a:ln>
                <a:effectLst/>
                <a:uLnTx/>
                <a:uFill>
                  <a:solidFill>
                    <a:srgbClr val="404040"/>
                  </a:solidFill>
                </a:uFill>
              </a:rPr>
              <a:t>Wikipedia </a:t>
            </a:r>
            <a:r>
              <a:rPr kumimoji="0" lang="en-US" sz="1300" b="0" i="0" u="heavy" strike="noStrike" cap="none" spc="-25" normalizeH="0" baseline="0" noProof="0">
                <a:ln>
                  <a:noFill/>
                </a:ln>
                <a:effectLst/>
                <a:uLnTx/>
                <a:uFill>
                  <a:solidFill>
                    <a:srgbClr val="404040"/>
                  </a:solidFill>
                </a:uFill>
              </a:rPr>
              <a:t>Webscrape Data</a:t>
            </a:r>
            <a:r>
              <a:rPr kumimoji="0" lang="en-US" sz="1300" b="0" i="0" u="heavy" strike="noStrike" cap="none" spc="-125" normalizeH="0" baseline="0" noProof="0">
                <a:ln>
                  <a:noFill/>
                </a:ln>
                <a:effectLst/>
                <a:uLnTx/>
                <a:uFill>
                  <a:solidFill>
                    <a:srgbClr val="404040"/>
                  </a:solidFill>
                </a:uFill>
              </a:rPr>
              <a:t> </a:t>
            </a:r>
            <a:r>
              <a:rPr kumimoji="0" lang="en-US" sz="1300" b="0" i="0" u="heavy" strike="noStrike" cap="none" spc="-5" normalizeH="0" baseline="0" noProof="0">
                <a:ln>
                  <a:noFill/>
                </a:ln>
                <a:effectLst/>
                <a:uLnTx/>
                <a:uFill>
                  <a:solidFill>
                    <a:srgbClr val="404040"/>
                  </a:solidFill>
                </a:uFill>
              </a:rPr>
              <a:t>Columns:</a:t>
            </a:r>
            <a:endParaRPr kumimoji="0" lang="en-US" sz="1300" b="0" i="0" u="none" strike="noStrike" cap="none" spc="0" normalizeH="0" baseline="0" noProof="0">
              <a:ln>
                <a:noFill/>
              </a:ln>
              <a:effectLst/>
              <a:uLnTx/>
              <a:uFillTx/>
            </a:endParaRPr>
          </a:p>
          <a:p>
            <a:pPr marL="12700" marR="837565" lvl="0" fontAlgn="auto">
              <a:spcBef>
                <a:spcPts val="1440"/>
              </a:spcBef>
              <a:spcAft>
                <a:spcPts val="0"/>
              </a:spcAft>
              <a:buClrTx/>
              <a:buSzTx/>
              <a:tabLst/>
              <a:defRPr/>
            </a:pPr>
            <a:r>
              <a:rPr kumimoji="0" lang="en-US" sz="1300" b="0" i="0" u="none" strike="noStrike" cap="none" spc="-15" normalizeH="0" baseline="0" noProof="0">
                <a:ln>
                  <a:noFill/>
                </a:ln>
                <a:effectLst/>
                <a:uLnTx/>
                <a:uFillTx/>
              </a:rPr>
              <a:t>Flight </a:t>
            </a:r>
            <a:r>
              <a:rPr kumimoji="0" lang="en-US" sz="1300" b="0" i="0" u="none" strike="noStrike" cap="none" spc="0" normalizeH="0" baseline="0" noProof="0">
                <a:ln>
                  <a:noFill/>
                </a:ln>
                <a:effectLst/>
                <a:uLnTx/>
                <a:uFillTx/>
              </a:rPr>
              <a:t>No., </a:t>
            </a:r>
            <a:r>
              <a:rPr kumimoji="0" lang="en-US" sz="1300" b="0" i="0" u="none" strike="noStrike" cap="none" spc="-5" normalizeH="0" baseline="0" noProof="0">
                <a:ln>
                  <a:noFill/>
                </a:ln>
                <a:effectLst/>
                <a:uLnTx/>
                <a:uFillTx/>
              </a:rPr>
              <a:t>Launch </a:t>
            </a:r>
            <a:r>
              <a:rPr kumimoji="0" lang="en-US" sz="1300" b="0" i="0" u="none" strike="noStrike" cap="none" spc="-20" normalizeH="0" baseline="0" noProof="0">
                <a:ln>
                  <a:noFill/>
                </a:ln>
                <a:effectLst/>
                <a:uLnTx/>
                <a:uFillTx/>
              </a:rPr>
              <a:t>site, </a:t>
            </a:r>
            <a:r>
              <a:rPr kumimoji="0" lang="en-US" sz="1300" b="0" i="0" u="none" strike="noStrike" cap="none" spc="-25" normalizeH="0" baseline="0" noProof="0">
                <a:ln>
                  <a:noFill/>
                </a:ln>
                <a:effectLst/>
                <a:uLnTx/>
                <a:uFillTx/>
              </a:rPr>
              <a:t>Payload, </a:t>
            </a:r>
            <a:r>
              <a:rPr kumimoji="0" lang="en-US" sz="1300" b="0" i="0" u="none" strike="noStrike" cap="none" spc="-20" normalizeH="0" baseline="0" noProof="0">
                <a:ln>
                  <a:noFill/>
                </a:ln>
                <a:effectLst/>
                <a:uLnTx/>
                <a:uFillTx/>
              </a:rPr>
              <a:t>PayloadMass, </a:t>
            </a:r>
            <a:r>
              <a:rPr kumimoji="0" lang="en-US" sz="1300" b="0" i="0" u="none" strike="noStrike" cap="none" spc="-5" normalizeH="0" baseline="0" noProof="0">
                <a:ln>
                  <a:noFill/>
                </a:ln>
                <a:effectLst/>
                <a:uLnTx/>
                <a:uFillTx/>
              </a:rPr>
              <a:t>Orbit, </a:t>
            </a:r>
            <a:r>
              <a:rPr kumimoji="0" lang="en-US" sz="1300" b="0" i="0" u="none" strike="noStrike" cap="none" spc="-60" normalizeH="0" baseline="0" noProof="0">
                <a:ln>
                  <a:noFill/>
                </a:ln>
                <a:effectLst/>
                <a:uLnTx/>
                <a:uFillTx/>
              </a:rPr>
              <a:t>Customer, </a:t>
            </a:r>
            <a:r>
              <a:rPr kumimoji="0" lang="en-US" sz="1300" b="0" i="0" u="none" strike="noStrike" cap="none" spc="-5" normalizeH="0" baseline="0" noProof="0">
                <a:ln>
                  <a:noFill/>
                </a:ln>
                <a:effectLst/>
                <a:uLnTx/>
                <a:uFillTx/>
              </a:rPr>
              <a:t>Launch </a:t>
            </a:r>
            <a:r>
              <a:rPr kumimoji="0" lang="en-US" sz="1300" b="0" i="0" u="none" strike="noStrike" cap="none" spc="-15" normalizeH="0" baseline="0" noProof="0">
                <a:ln>
                  <a:noFill/>
                </a:ln>
                <a:effectLst/>
                <a:uLnTx/>
                <a:uFillTx/>
              </a:rPr>
              <a:t>outcome, </a:t>
            </a:r>
            <a:r>
              <a:rPr kumimoji="0" lang="en-US" sz="1300" b="0" i="0" u="none" strike="noStrike" cap="none" spc="-45" normalizeH="0" baseline="0" noProof="0">
                <a:ln>
                  <a:noFill/>
                </a:ln>
                <a:effectLst/>
                <a:uLnTx/>
                <a:uFillTx/>
              </a:rPr>
              <a:t>Version  </a:t>
            </a:r>
            <a:r>
              <a:rPr kumimoji="0" lang="en-US" sz="1300" b="0" i="0" u="none" strike="noStrike" cap="none" spc="-60" normalizeH="0" baseline="0" noProof="0">
                <a:ln>
                  <a:noFill/>
                </a:ln>
                <a:effectLst/>
                <a:uLnTx/>
                <a:uFillTx/>
              </a:rPr>
              <a:t>Booster, </a:t>
            </a:r>
            <a:r>
              <a:rPr kumimoji="0" lang="en-US" sz="1300" b="0" i="0" u="none" strike="noStrike" cap="none" spc="-20" normalizeH="0" baseline="0" noProof="0">
                <a:ln>
                  <a:noFill/>
                </a:ln>
                <a:effectLst/>
                <a:uLnTx/>
                <a:uFillTx/>
              </a:rPr>
              <a:t>Booster </a:t>
            </a:r>
            <a:r>
              <a:rPr kumimoji="0" lang="en-US" sz="1300" b="0" i="0" u="none" strike="noStrike" cap="none" spc="0" normalizeH="0" baseline="0" noProof="0">
                <a:ln>
                  <a:noFill/>
                </a:ln>
                <a:effectLst/>
                <a:uLnTx/>
                <a:uFillTx/>
              </a:rPr>
              <a:t>landing, </a:t>
            </a:r>
            <a:r>
              <a:rPr kumimoji="0" lang="en-US" sz="1300" b="0" i="0" u="none" strike="noStrike" cap="none" spc="-20" normalizeH="0" baseline="0" noProof="0">
                <a:ln>
                  <a:noFill/>
                </a:ln>
                <a:effectLst/>
                <a:uLnTx/>
                <a:uFillTx/>
              </a:rPr>
              <a:t>Date,</a:t>
            </a:r>
            <a:r>
              <a:rPr kumimoji="0" lang="en-US" sz="1300" b="0" i="0" u="none" strike="noStrike" cap="none" spc="40" normalizeH="0" baseline="0" noProof="0">
                <a:ln>
                  <a:noFill/>
                </a:ln>
                <a:effectLst/>
                <a:uLnTx/>
                <a:uFillTx/>
              </a:rPr>
              <a:t> </a:t>
            </a:r>
            <a:r>
              <a:rPr kumimoji="0" lang="en-US" sz="1300" b="0" i="0" u="none" strike="noStrike" cap="none" spc="-5" normalizeH="0" baseline="0" noProof="0">
                <a:ln>
                  <a:noFill/>
                </a:ln>
                <a:effectLst/>
                <a:uLnTx/>
                <a:uFillTx/>
              </a:rPr>
              <a:t>Time</a:t>
            </a:r>
            <a:endParaRPr kumimoji="0" lang="en-US" sz="1300" b="0" i="0" u="none" strike="noStrike" cap="none" spc="0" normalizeH="0" baseline="0" noProof="0">
              <a:ln>
                <a:noFill/>
              </a:ln>
              <a:effectLst/>
              <a:uLnTx/>
              <a:uFillTx/>
            </a:endParaRPr>
          </a:p>
          <a:p>
            <a:pPr marL="0"/>
            <a:endParaRPr lang="en-US" sz="1300"/>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000">
                <a:solidFill>
                  <a:schemeClr val="tx1">
                    <a:lumMod val="50000"/>
                    <a:lumOff val="50000"/>
                  </a:schemeClr>
                </a:solidFill>
                <a:latin typeface="Calibri" panose="020F0502020204030204"/>
              </a:rPr>
              <a:pPr>
                <a:spcAft>
                  <a:spcPts val="600"/>
                </a:spcAft>
                <a:defRPr/>
              </a:pPr>
              <a:t>7</a:t>
            </a:fld>
            <a:endParaRPr lang="en-US" sz="1000">
              <a:solidFill>
                <a:schemeClr val="tx1">
                  <a:lumMod val="50000"/>
                  <a:lumOff val="50000"/>
                </a:schemeClr>
              </a:solidFill>
              <a:latin typeface="Calibri" panose="020F0502020204030204"/>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838200" y="609600"/>
            <a:ext cx="3739341"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Data Collection – SpaceX API</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62366" y="2194102"/>
            <a:ext cx="3427001" cy="3908586"/>
          </a:xfrm>
          <a:prstGeom prst="rect">
            <a:avLst/>
          </a:prstGeom>
        </p:spPr>
        <p:txBody>
          <a:bodyPr vert="horz" lIns="91440" tIns="45720" rIns="91440" bIns="45720" rtlCol="0">
            <a:normAutofit/>
          </a:bodyPr>
          <a:lstStyle/>
          <a:p>
            <a:pPr marL="0" indent="0">
              <a:spcBef>
                <a:spcPts val="1400"/>
              </a:spcBef>
              <a:buNone/>
            </a:pPr>
            <a:endParaRPr lang="en-US" sz="2000" dirty="0"/>
          </a:p>
          <a:p>
            <a:pPr marL="0" indent="0">
              <a:spcBef>
                <a:spcPts val="1400"/>
              </a:spcBef>
              <a:buNone/>
            </a:pPr>
            <a:endParaRPr lang="en-US" sz="2000" dirty="0"/>
          </a:p>
          <a:p>
            <a:pPr marL="0" indent="0">
              <a:spcBef>
                <a:spcPts val="1400"/>
              </a:spcBef>
              <a:buNone/>
            </a:pPr>
            <a:endParaRPr lang="en-US" sz="2000" dirty="0"/>
          </a:p>
          <a:p>
            <a:pPr>
              <a:spcBef>
                <a:spcPts val="1400"/>
              </a:spcBef>
            </a:pPr>
            <a:r>
              <a:rPr lang="en-US" sz="2000" dirty="0">
                <a:hlinkClick r:id="rId2"/>
              </a:rPr>
              <a:t>GitHub</a:t>
            </a:r>
            <a:endParaRPr lang="en-US" sz="2000" dirty="0"/>
          </a:p>
          <a:p>
            <a:endParaRPr lang="en-US" sz="2000" dirty="0"/>
          </a:p>
          <a:p>
            <a:endParaRPr lang="en-US" sz="2000" dirty="0"/>
          </a:p>
        </p:txBody>
      </p:sp>
      <p:pic>
        <p:nvPicPr>
          <p:cNvPr id="7" name="Picture 6" descr="A diagram of a computer program&#10;&#10;Description automatically generated with medium confidence">
            <a:extLst>
              <a:ext uri="{FF2B5EF4-FFF2-40B4-BE49-F238E27FC236}">
                <a16:creationId xmlns:a16="http://schemas.microsoft.com/office/drawing/2014/main" id="{1D375D8C-1F51-8535-F421-F44B44FE23B3}"/>
              </a:ext>
            </a:extLst>
          </p:cNvPr>
          <p:cNvPicPr>
            <a:picLocks noChangeAspect="1"/>
          </p:cNvPicPr>
          <p:nvPr/>
        </p:nvPicPr>
        <p:blipFill>
          <a:blip r:embed="rId3"/>
          <a:stretch>
            <a:fillRect/>
          </a:stretch>
        </p:blipFill>
        <p:spPr>
          <a:xfrm>
            <a:off x="5445457" y="1480592"/>
            <a:ext cx="6155141" cy="3920556"/>
          </a:xfrm>
          <a:prstGeom prst="rect">
            <a:avLst/>
          </a:prstGeom>
        </p:spPr>
      </p:pic>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8</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838200" y="609600"/>
            <a:ext cx="3739341"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Data Collection - Scraping</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endParaRPr lang="en-US" sz="2000" dirty="0"/>
          </a:p>
          <a:p>
            <a:pPr>
              <a:spcBef>
                <a:spcPts val="1400"/>
              </a:spcBef>
            </a:pPr>
            <a:r>
              <a:rPr lang="en-US" sz="2000" dirty="0">
                <a:hlinkClick r:id="rId2"/>
              </a:rPr>
              <a:t>GitHub</a:t>
            </a:r>
            <a:endParaRPr lang="en-US" sz="2000" dirty="0"/>
          </a:p>
        </p:txBody>
      </p:sp>
      <p:pic>
        <p:nvPicPr>
          <p:cNvPr id="7" name="Picture 6">
            <a:extLst>
              <a:ext uri="{FF2B5EF4-FFF2-40B4-BE49-F238E27FC236}">
                <a16:creationId xmlns:a16="http://schemas.microsoft.com/office/drawing/2014/main" id="{0729AB46-4D0E-39B8-4A4F-89CF88595487}"/>
              </a:ext>
            </a:extLst>
          </p:cNvPr>
          <p:cNvPicPr>
            <a:picLocks noChangeAspect="1"/>
          </p:cNvPicPr>
          <p:nvPr/>
        </p:nvPicPr>
        <p:blipFill>
          <a:blip r:embed="rId3"/>
          <a:stretch>
            <a:fillRect/>
          </a:stretch>
        </p:blipFill>
        <p:spPr>
          <a:xfrm>
            <a:off x="5445457" y="822847"/>
            <a:ext cx="6155141" cy="5236047"/>
          </a:xfrm>
          <a:prstGeom prst="rect">
            <a:avLst/>
          </a:prstGeom>
        </p:spPr>
      </p:pic>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9</a:t>
            </a:fld>
            <a:endParaRPr lang="en-US" sz="1000">
              <a:solidFill>
                <a:schemeClr val="tx1">
                  <a:lumMod val="50000"/>
                  <a:lumOff val="50000"/>
                </a:schemeClr>
              </a:solidFill>
              <a:latin typeface="+mn-lt"/>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197</TotalTime>
  <Words>2141</Words>
  <Application>Microsoft Office PowerPoint</Application>
  <PresentationFormat>Widescreen</PresentationFormat>
  <Paragraphs>238</Paragraphs>
  <Slides>46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Abadi</vt:lpstr>
      <vt:lpstr>Arial</vt:lpstr>
      <vt:lpstr>Calibri</vt:lpstr>
      <vt:lpstr>Carlito</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choyon uddin</cp:lastModifiedBy>
  <cp:revision>199</cp:revision>
  <dcterms:created xsi:type="dcterms:W3CDTF">2021-04-29T18:58:34Z</dcterms:created>
  <dcterms:modified xsi:type="dcterms:W3CDTF">2025-01-13T06:56:05Z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